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8"/>
  </p:notesMasterIdLst>
  <p:sldIdLst>
    <p:sldId id="339" r:id="rId2"/>
    <p:sldId id="256" r:id="rId3"/>
    <p:sldId id="344" r:id="rId4"/>
    <p:sldId id="257" r:id="rId5"/>
    <p:sldId id="259" r:id="rId6"/>
    <p:sldId id="262" r:id="rId7"/>
    <p:sldId id="260" r:id="rId8"/>
    <p:sldId id="261" r:id="rId9"/>
    <p:sldId id="264" r:id="rId10"/>
    <p:sldId id="258" r:id="rId11"/>
    <p:sldId id="338" r:id="rId12"/>
    <p:sldId id="288" r:id="rId13"/>
    <p:sldId id="332" r:id="rId14"/>
    <p:sldId id="289" r:id="rId15"/>
    <p:sldId id="291" r:id="rId16"/>
    <p:sldId id="298" r:id="rId17"/>
    <p:sldId id="290" r:id="rId18"/>
    <p:sldId id="308" r:id="rId19"/>
    <p:sldId id="306" r:id="rId20"/>
    <p:sldId id="292" r:id="rId21"/>
    <p:sldId id="340" r:id="rId22"/>
    <p:sldId id="341" r:id="rId23"/>
    <p:sldId id="296" r:id="rId24"/>
    <p:sldId id="297" r:id="rId25"/>
    <p:sldId id="301" r:id="rId26"/>
    <p:sldId id="303" r:id="rId27"/>
    <p:sldId id="302" r:id="rId28"/>
    <p:sldId id="309" r:id="rId29"/>
    <p:sldId id="313" r:id="rId30"/>
    <p:sldId id="342" r:id="rId31"/>
    <p:sldId id="343" r:id="rId32"/>
    <p:sldId id="305" r:id="rId33"/>
    <p:sldId id="304" r:id="rId34"/>
    <p:sldId id="315" r:id="rId35"/>
    <p:sldId id="319" r:id="rId36"/>
    <p:sldId id="318" r:id="rId37"/>
    <p:sldId id="320" r:id="rId38"/>
    <p:sldId id="321" r:id="rId39"/>
    <p:sldId id="263" r:id="rId40"/>
    <p:sldId id="286" r:id="rId41"/>
    <p:sldId id="367" r:id="rId42"/>
    <p:sldId id="368" r:id="rId43"/>
    <p:sldId id="369" r:id="rId44"/>
    <p:sldId id="370" r:id="rId45"/>
    <p:sldId id="346" r:id="rId46"/>
    <p:sldId id="371" r:id="rId47"/>
    <p:sldId id="372" r:id="rId48"/>
    <p:sldId id="373" r:id="rId49"/>
    <p:sldId id="345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1" r:id="rId68"/>
    <p:sldId id="392" r:id="rId69"/>
    <p:sldId id="285" r:id="rId70"/>
    <p:sldId id="287" r:id="rId71"/>
    <p:sldId id="347" r:id="rId72"/>
    <p:sldId id="348" r:id="rId73"/>
    <p:sldId id="349" r:id="rId74"/>
    <p:sldId id="351" r:id="rId75"/>
    <p:sldId id="350" r:id="rId76"/>
    <p:sldId id="352" r:id="rId77"/>
    <p:sldId id="353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96" r:id="rId87"/>
    <p:sldId id="398" r:id="rId88"/>
    <p:sldId id="312" r:id="rId89"/>
    <p:sldId id="472" r:id="rId90"/>
    <p:sldId id="476" r:id="rId91"/>
    <p:sldId id="475" r:id="rId92"/>
    <p:sldId id="477" r:id="rId93"/>
    <p:sldId id="478" r:id="rId94"/>
    <p:sldId id="479" r:id="rId95"/>
    <p:sldId id="480" r:id="rId96"/>
    <p:sldId id="481" r:id="rId97"/>
    <p:sldId id="482" r:id="rId98"/>
    <p:sldId id="317" r:id="rId99"/>
    <p:sldId id="412" r:id="rId100"/>
    <p:sldId id="413" r:id="rId101"/>
    <p:sldId id="414" r:id="rId102"/>
    <p:sldId id="266" r:id="rId103"/>
    <p:sldId id="415" r:id="rId104"/>
    <p:sldId id="270" r:id="rId105"/>
    <p:sldId id="300" r:id="rId106"/>
    <p:sldId id="333" r:id="rId107"/>
    <p:sldId id="334" r:id="rId108"/>
    <p:sldId id="335" r:id="rId109"/>
    <p:sldId id="416" r:id="rId110"/>
    <p:sldId id="311" r:id="rId111"/>
    <p:sldId id="336" r:id="rId112"/>
    <p:sldId id="337" r:id="rId113"/>
    <p:sldId id="307" r:id="rId114"/>
    <p:sldId id="310" r:id="rId115"/>
    <p:sldId id="417" r:id="rId116"/>
    <p:sldId id="418" r:id="rId117"/>
    <p:sldId id="323" r:id="rId118"/>
    <p:sldId id="322" r:id="rId119"/>
    <p:sldId id="419" r:id="rId120"/>
    <p:sldId id="324" r:id="rId121"/>
    <p:sldId id="420" r:id="rId122"/>
    <p:sldId id="325" r:id="rId123"/>
    <p:sldId id="269" r:id="rId124"/>
    <p:sldId id="421" r:id="rId125"/>
    <p:sldId id="327" r:id="rId126"/>
    <p:sldId id="331" r:id="rId127"/>
    <p:sldId id="326" r:id="rId128"/>
    <p:sldId id="330" r:id="rId129"/>
    <p:sldId id="473" r:id="rId130"/>
    <p:sldId id="474" r:id="rId131"/>
    <p:sldId id="422" r:id="rId132"/>
    <p:sldId id="294" r:id="rId133"/>
    <p:sldId id="423" r:id="rId134"/>
    <p:sldId id="424" r:id="rId135"/>
    <p:sldId id="425" r:id="rId136"/>
    <p:sldId id="426" r:id="rId137"/>
    <p:sldId id="427" r:id="rId138"/>
    <p:sldId id="428" r:id="rId139"/>
    <p:sldId id="429" r:id="rId140"/>
    <p:sldId id="430" r:id="rId141"/>
    <p:sldId id="431" r:id="rId142"/>
    <p:sldId id="329" r:id="rId143"/>
    <p:sldId id="432" r:id="rId144"/>
    <p:sldId id="284" r:id="rId145"/>
    <p:sldId id="295" r:id="rId146"/>
    <p:sldId id="433" r:id="rId147"/>
    <p:sldId id="434" r:id="rId148"/>
    <p:sldId id="280" r:id="rId149"/>
    <p:sldId id="435" r:id="rId150"/>
    <p:sldId id="436" r:id="rId151"/>
    <p:sldId id="437" r:id="rId152"/>
    <p:sldId id="438" r:id="rId153"/>
    <p:sldId id="439" r:id="rId154"/>
    <p:sldId id="440" r:id="rId155"/>
    <p:sldId id="354" r:id="rId156"/>
    <p:sldId id="441" r:id="rId157"/>
    <p:sldId id="442" r:id="rId158"/>
    <p:sldId id="443" r:id="rId159"/>
    <p:sldId id="444" r:id="rId160"/>
    <p:sldId id="445" r:id="rId161"/>
    <p:sldId id="446" r:id="rId162"/>
    <p:sldId id="447" r:id="rId163"/>
    <p:sldId id="448" r:id="rId164"/>
    <p:sldId id="449" r:id="rId165"/>
    <p:sldId id="450" r:id="rId166"/>
    <p:sldId id="451" r:id="rId167"/>
    <p:sldId id="452" r:id="rId168"/>
    <p:sldId id="453" r:id="rId169"/>
    <p:sldId id="454" r:id="rId170"/>
    <p:sldId id="455" r:id="rId171"/>
    <p:sldId id="456" r:id="rId172"/>
    <p:sldId id="457" r:id="rId173"/>
    <p:sldId id="458" r:id="rId174"/>
    <p:sldId id="459" r:id="rId175"/>
    <p:sldId id="460" r:id="rId176"/>
    <p:sldId id="461" r:id="rId177"/>
    <p:sldId id="462" r:id="rId178"/>
    <p:sldId id="463" r:id="rId179"/>
    <p:sldId id="464" r:id="rId180"/>
    <p:sldId id="283" r:id="rId181"/>
    <p:sldId id="465" r:id="rId182"/>
    <p:sldId id="466" r:id="rId183"/>
    <p:sldId id="467" r:id="rId184"/>
    <p:sldId id="366" r:id="rId185"/>
    <p:sldId id="468" r:id="rId186"/>
    <p:sldId id="469" r:id="rId187"/>
    <p:sldId id="470" r:id="rId188"/>
    <p:sldId id="471" r:id="rId189"/>
    <p:sldId id="328" r:id="rId190"/>
    <p:sldId id="397" r:id="rId191"/>
    <p:sldId id="363" r:id="rId192"/>
    <p:sldId id="364" r:id="rId193"/>
    <p:sldId id="365" r:id="rId194"/>
    <p:sldId id="393" r:id="rId195"/>
    <p:sldId id="394" r:id="rId196"/>
    <p:sldId id="395" r:id="rId197"/>
    <p:sldId id="272" r:id="rId198"/>
    <p:sldId id="273" r:id="rId199"/>
    <p:sldId id="274" r:id="rId200"/>
    <p:sldId id="275" r:id="rId201"/>
    <p:sldId id="276" r:id="rId202"/>
    <p:sldId id="277" r:id="rId203"/>
    <p:sldId id="278" r:id="rId204"/>
    <p:sldId id="400" r:id="rId205"/>
    <p:sldId id="401" r:id="rId206"/>
    <p:sldId id="402" r:id="rId207"/>
  </p:sldIdLst>
  <p:sldSz cx="12192000" cy="6858000"/>
  <p:notesSz cx="6858000" cy="9144000"/>
  <p:embeddedFontLst>
    <p:embeddedFont>
      <p:font typeface="AppleSDGothicNeoB00" panose="02000503000000000000" pitchFamily="2" charset="-127"/>
      <p:regular r:id="rId209"/>
    </p:embeddedFont>
    <p:embeddedFont>
      <p:font typeface="AppleSDGothicNeoEB00" panose="02000503000000000000" pitchFamily="2" charset="-127"/>
      <p:regular r:id="rId210"/>
    </p:embeddedFont>
    <p:embeddedFont>
      <p:font typeface="AppleSDGothicNeoL00" panose="02000503000000000000" pitchFamily="2" charset="-127"/>
      <p:regular r:id="rId211"/>
    </p:embeddedFont>
    <p:embeddedFont>
      <p:font typeface="AppleSDGothicNeoM00" panose="02000503000000000000" pitchFamily="2" charset="-127"/>
      <p:regular r:id="rId212"/>
    </p:embeddedFont>
    <p:embeddedFont>
      <p:font typeface="Sequel Sans Black Body" panose="020B0600000101010101" charset="0"/>
      <p:regular r:id="rId213"/>
    </p:embeddedFont>
    <p:embeddedFont>
      <p:font typeface="Sequel Sans Semi Bold Body" panose="020B0600000101010101" charset="0"/>
      <p:regular r:id="rId214"/>
    </p:embeddedFont>
    <p:embeddedFont>
      <p:font typeface="맑은 고딕" panose="020B0503020000020004" pitchFamily="50" charset="-127"/>
      <p:regular r:id="rId215"/>
      <p:bold r:id="rId2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423"/>
    <a:srgbClr val="8FAADC"/>
    <a:srgbClr val="F0A724"/>
    <a:srgbClr val="25A498"/>
    <a:srgbClr val="1B1F24"/>
    <a:srgbClr val="2A2342"/>
    <a:srgbClr val="6656A0"/>
    <a:srgbClr val="171520"/>
    <a:srgbClr val="EA514E"/>
    <a:srgbClr val="282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font" Target="fonts/font6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.fntdata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2.fntdata"/><Relationship Id="rId215" Type="http://schemas.openxmlformats.org/officeDocument/2006/relationships/font" Target="fonts/font7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4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93DF-D05F-4D65-94B9-7846AC4250A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20AF-6BCE-4083-AEB1-A8196AD53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EEA7B-7C8D-489C-A22A-C45A08BB017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CF0B-3687-4D7A-811E-206EC4BDD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ebp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tionary.org/wiki/caret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bin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8686D2D4-1332-EB52-790D-60B0F987BE95}"/>
              </a:ext>
            </a:extLst>
          </p:cNvPr>
          <p:cNvGrpSpPr/>
          <p:nvPr/>
        </p:nvGrpSpPr>
        <p:grpSpPr>
          <a:xfrm>
            <a:off x="4160640" y="1599028"/>
            <a:ext cx="3870720" cy="1718677"/>
            <a:chOff x="4222826" y="1599028"/>
            <a:chExt cx="3870720" cy="1718677"/>
          </a:xfrm>
        </p:grpSpPr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61271CE8-F23C-4CAD-F4F7-76A37493AB0C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EC5FF7AB-DCA4-8CD3-6C31-44C178D0BD7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21D0B46-4B92-7F68-784E-D65B68FDE1B1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957C2865-F8C2-E370-37A8-6DE5D9613127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304C7000-A027-E7F8-3542-D37B5E50AA6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1A4A118A-A66A-A24E-5354-7C1C55F92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934D05B-04B7-76F8-857E-1BFA58D9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B6A2B1F0-7AAE-B377-1340-B4D907D07BF5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20622C-ED93-9FD9-031D-AFAEDA67A59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BA524-B8DD-2786-2FAF-854BBD5AB7B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1ECE60F-D5DB-033A-E9D6-CB7AA2661084}"/>
              </a:ext>
            </a:extLst>
          </p:cNvPr>
          <p:cNvGrpSpPr/>
          <p:nvPr/>
        </p:nvGrpSpPr>
        <p:grpSpPr>
          <a:xfrm>
            <a:off x="4160640" y="4672218"/>
            <a:ext cx="3870721" cy="1718677"/>
            <a:chOff x="4222825" y="4672218"/>
            <a:chExt cx="3870721" cy="1718677"/>
          </a:xfrm>
        </p:grpSpPr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1C51D5D7-AEDA-5928-666D-09513C3DC6E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DDAE2295-0096-9A0B-7EB8-5480D761814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99C7230-23E0-35BC-78B9-D29C2467AF3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45" name="사각형: 둥근 모서리 21">
                <a:extLst>
                  <a:ext uri="{FF2B5EF4-FFF2-40B4-BE49-F238E27FC236}">
                    <a16:creationId xmlns:a16="http://schemas.microsoft.com/office/drawing/2014/main" id="{AA01CE6F-65E4-C00E-748F-AF6F3D0D8D0F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68FEB7B-8774-CE71-0E0A-E5EABE8F6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화살표: 위쪽 47">
                <a:extLst>
                  <a:ext uri="{FF2B5EF4-FFF2-40B4-BE49-F238E27FC236}">
                    <a16:creationId xmlns:a16="http://schemas.microsoft.com/office/drawing/2014/main" id="{A06942E4-3FE2-5305-2636-392907361483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7341C7D-2A61-FA06-AB78-92AD2956C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89EE850-1758-595B-3C7F-2DED62A43C8F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469652A-9B28-3DFC-F37B-1A41F00DCE54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A0AC13-8A4E-BE85-E2EB-1FE9F98C130B}"/>
              </a:ext>
            </a:extLst>
          </p:cNvPr>
          <p:cNvSpPr txBox="1"/>
          <p:nvPr/>
        </p:nvSpPr>
        <p:spPr>
          <a:xfrm>
            <a:off x="364332" y="457200"/>
            <a:ext cx="5960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활용 자료 </a:t>
            </a:r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ppt </a:t>
            </a:r>
            <a:r>
              <a:rPr lang="ko-KR" altLang="en-US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완성 후 삭제 예정 </a:t>
            </a:r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7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0631" y="1446308"/>
            <a:ext cx="9710738" cy="45940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 및 선물의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장단점 활용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개념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및 지표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시장에 진입하기 위한 기본 지식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주춧돌을 쌓아드립니다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기본 분석 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마인드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투자의 주체는 자기 자신입니다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제어 방법이 필요합니다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올바른 투자를 위한 원칙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제어법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기술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지표 심화 및 실전 활용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아무리 좋은 낚싯대가 있더라도 쥘 줄을 모르면 낚을 수 없습니다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(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패턴의 이해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정형화된 투자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암기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반복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숙달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이해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자율매매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과정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트레이딩 자금운용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93E405B-24ED-4102-A0D5-8CEBF5057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7" r="12179"/>
          <a:stretch/>
        </p:blipFill>
        <p:spPr>
          <a:xfrm>
            <a:off x="3185706" y="2124104"/>
            <a:ext cx="5820587" cy="3562846"/>
          </a:xfrm>
          <a:prstGeom prst="round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보조지표의 이점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E0A53-5E36-4C10-B6C4-8C4EBEBBCE25}"/>
              </a:ext>
            </a:extLst>
          </p:cNvPr>
          <p:cNvSpPr txBox="1"/>
          <p:nvPr/>
        </p:nvSpPr>
        <p:spPr>
          <a:xfrm>
            <a:off x="5359310" y="5862020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승률을 높임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97BDC-FF35-44CA-B776-7F7E4429105C}"/>
              </a:ext>
            </a:extLst>
          </p:cNvPr>
          <p:cNvSpPr txBox="1"/>
          <p:nvPr/>
        </p:nvSpPr>
        <p:spPr>
          <a:xfrm>
            <a:off x="1148592" y="5862020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근거가 있는 트레이딩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27D398-FB53-49F6-B193-378828AA4D4F}"/>
              </a:ext>
            </a:extLst>
          </p:cNvPr>
          <p:cNvSpPr txBox="1"/>
          <p:nvPr/>
        </p:nvSpPr>
        <p:spPr>
          <a:xfrm>
            <a:off x="8364031" y="5862020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자신만의 노하우 생성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53E26BB-F554-4C59-9350-4C05268AD036}"/>
              </a:ext>
            </a:extLst>
          </p:cNvPr>
          <p:cNvCxnSpPr>
            <a:cxnSpLocks/>
          </p:cNvCxnSpPr>
          <p:nvPr/>
        </p:nvCxnSpPr>
        <p:spPr>
          <a:xfrm>
            <a:off x="4328719" y="6092853"/>
            <a:ext cx="6207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C48B3A-A8B3-4C4B-97B0-568288B4980C}"/>
              </a:ext>
            </a:extLst>
          </p:cNvPr>
          <p:cNvCxnSpPr>
            <a:cxnSpLocks/>
          </p:cNvCxnSpPr>
          <p:nvPr/>
        </p:nvCxnSpPr>
        <p:spPr>
          <a:xfrm>
            <a:off x="7415868" y="6092853"/>
            <a:ext cx="6207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368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C4479-AE7C-418F-9103-926765B9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보조지표 보는 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3145DD-1B90-4BFE-8941-BBBB48496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9" b="3582"/>
          <a:stretch/>
        </p:blipFill>
        <p:spPr>
          <a:xfrm>
            <a:off x="1339442" y="1617981"/>
            <a:ext cx="9515731" cy="4782615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EB7F8-80AF-4903-BF5F-ABC3CB77DEC8}"/>
              </a:ext>
            </a:extLst>
          </p:cNvPr>
          <p:cNvSpPr txBox="1"/>
          <p:nvPr/>
        </p:nvSpPr>
        <p:spPr>
          <a:xfrm>
            <a:off x="4407076" y="2557771"/>
            <a:ext cx="337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차트 모습</a:t>
            </a:r>
          </a:p>
        </p:txBody>
      </p:sp>
    </p:spTree>
    <p:extLst>
      <p:ext uri="{BB962C8B-B14F-4D97-AF65-F5344CB8AC3E}">
        <p14:creationId xmlns:p14="http://schemas.microsoft.com/office/powerpoint/2010/main" val="13215996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8237E37-25A0-4912-8D9A-9347BC26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42" y="1617982"/>
            <a:ext cx="9513116" cy="4782614"/>
          </a:xfrm>
          <a:prstGeom prst="round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 보는 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4F9D3-3B64-4DCC-8389-70274F900EF8}"/>
              </a:ext>
            </a:extLst>
          </p:cNvPr>
          <p:cNvSpPr txBox="1"/>
          <p:nvPr/>
        </p:nvSpPr>
        <p:spPr>
          <a:xfrm>
            <a:off x="5392121" y="2905854"/>
            <a:ext cx="1407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차트 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7BA89-4807-4002-A4E8-0732226D3F7E}"/>
              </a:ext>
            </a:extLst>
          </p:cNvPr>
          <p:cNvSpPr txBox="1"/>
          <p:nvPr/>
        </p:nvSpPr>
        <p:spPr>
          <a:xfrm>
            <a:off x="5392121" y="4705796"/>
            <a:ext cx="1407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차트 밑</a:t>
            </a:r>
          </a:p>
        </p:txBody>
      </p:sp>
    </p:spTree>
    <p:extLst>
      <p:ext uri="{BB962C8B-B14F-4D97-AF65-F5344CB8AC3E}">
        <p14:creationId xmlns:p14="http://schemas.microsoft.com/office/powerpoint/2010/main" val="39514472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BF916-EE1C-4B9F-ABCA-C2910DFB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보조지표의 구분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E4A65-B475-418B-BB4B-F102BC94B1BA}"/>
              </a:ext>
            </a:extLst>
          </p:cNvPr>
          <p:cNvSpPr txBox="1"/>
          <p:nvPr/>
        </p:nvSpPr>
        <p:spPr>
          <a:xfrm>
            <a:off x="1173761" y="2512938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추세 지표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DE28B-19C4-46E6-BDDE-FD91B72E5427}"/>
              </a:ext>
            </a:extLst>
          </p:cNvPr>
          <p:cNvSpPr txBox="1"/>
          <p:nvPr/>
        </p:nvSpPr>
        <p:spPr>
          <a:xfrm>
            <a:off x="1173761" y="3228642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모멘텀 지표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3C3CE-6CE6-4198-8F4B-DF95E96CEE68}"/>
              </a:ext>
            </a:extLst>
          </p:cNvPr>
          <p:cNvSpPr txBox="1"/>
          <p:nvPr/>
        </p:nvSpPr>
        <p:spPr>
          <a:xfrm>
            <a:off x="1167510" y="3944346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변동성 지표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6E136-0D41-407F-BD40-921B55D65172}"/>
              </a:ext>
            </a:extLst>
          </p:cNvPr>
          <p:cNvSpPr txBox="1"/>
          <p:nvPr/>
        </p:nvSpPr>
        <p:spPr>
          <a:xfrm>
            <a:off x="1167510" y="4838931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크게 세 가지로 구분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7526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추세 지표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20EE66-5337-4BA2-A3CB-D30E08957B70}"/>
              </a:ext>
            </a:extLst>
          </p:cNvPr>
          <p:cNvSpPr txBox="1"/>
          <p:nvPr/>
        </p:nvSpPr>
        <p:spPr>
          <a:xfrm>
            <a:off x="838200" y="1693339"/>
            <a:ext cx="6399509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추세의 진행 방향을 알려주는 지표</a:t>
            </a:r>
            <a:endParaRPr lang="en-US" altLang="ko-KR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현재의 추세를 이용해 이익을 내고자 할 때 사용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BEE3816-D3A7-469B-A52C-77A189E01D0F}"/>
              </a:ext>
            </a:extLst>
          </p:cNvPr>
          <p:cNvGrpSpPr/>
          <p:nvPr/>
        </p:nvGrpSpPr>
        <p:grpSpPr>
          <a:xfrm>
            <a:off x="2954323" y="3275521"/>
            <a:ext cx="6283354" cy="3065149"/>
            <a:chOff x="2954323" y="3275521"/>
            <a:chExt cx="6283354" cy="30651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A89A76-9D74-4ACE-A392-85A5855F3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323" y="3275521"/>
              <a:ext cx="6283354" cy="3065149"/>
            </a:xfrm>
            <a:prstGeom prst="round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D0E34E5-D0C1-4B33-AB64-76CA971E4D49}"/>
                </a:ext>
              </a:extLst>
            </p:cNvPr>
            <p:cNvCxnSpPr/>
            <p:nvPr/>
          </p:nvCxnSpPr>
          <p:spPr>
            <a:xfrm>
              <a:off x="3229761" y="3590488"/>
              <a:ext cx="1820411" cy="2147582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592F456-FC4B-47EB-B65C-981A445E4178}"/>
                </a:ext>
              </a:extLst>
            </p:cNvPr>
            <p:cNvCxnSpPr>
              <a:cxnSpLocks/>
            </p:cNvCxnSpPr>
            <p:nvPr/>
          </p:nvCxnSpPr>
          <p:spPr>
            <a:xfrm>
              <a:off x="5311629" y="5747857"/>
              <a:ext cx="1777068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354718F-A8F9-47C3-B087-73117E999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2495" y="4645908"/>
              <a:ext cx="1817615" cy="1092162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4CDDC6-8194-4549-A566-C7B428106991}"/>
                </a:ext>
              </a:extLst>
            </p:cNvPr>
            <p:cNvSpPr txBox="1"/>
            <p:nvPr/>
          </p:nvSpPr>
          <p:spPr>
            <a:xfrm>
              <a:off x="3229761" y="4879787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하락 추세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189609-A242-4B74-9540-409553A56AD6}"/>
                </a:ext>
              </a:extLst>
            </p:cNvPr>
            <p:cNvSpPr txBox="1"/>
            <p:nvPr/>
          </p:nvSpPr>
          <p:spPr>
            <a:xfrm>
              <a:off x="7861882" y="536873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상승 추세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B96F48-505A-4770-A400-286D642FB9FC}"/>
                </a:ext>
              </a:extLst>
            </p:cNvPr>
            <p:cNvSpPr txBox="1"/>
            <p:nvPr/>
          </p:nvSpPr>
          <p:spPr>
            <a:xfrm>
              <a:off x="5605159" y="5191989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횡보 추세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9800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추세 지표의 종류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E463FF-2432-4BD3-9655-3D016EAE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49" y="2498403"/>
            <a:ext cx="5705702" cy="3994472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6A5FE9-EB95-4ED7-B24B-744D5423432A}"/>
              </a:ext>
            </a:extLst>
          </p:cNvPr>
          <p:cNvSpPr txBox="1"/>
          <p:nvPr/>
        </p:nvSpPr>
        <p:spPr>
          <a:xfrm>
            <a:off x="838200" y="1693339"/>
            <a:ext cx="4150367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대표적으로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MA, MACD, DMI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4055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Moving Average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2933DB-8E3B-4D3A-A927-A17585C25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29" y="1772983"/>
            <a:ext cx="10591141" cy="4790241"/>
          </a:xfrm>
          <a:prstGeom prst="round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38A2E14-1F10-406E-AA0D-D3151028BC98}"/>
              </a:ext>
            </a:extLst>
          </p:cNvPr>
          <p:cNvCxnSpPr>
            <a:cxnSpLocks/>
          </p:cNvCxnSpPr>
          <p:nvPr/>
        </p:nvCxnSpPr>
        <p:spPr>
          <a:xfrm>
            <a:off x="5797296" y="4142232"/>
            <a:ext cx="0" cy="4389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098B965-79D4-497D-8321-9EB3DA7A4968}"/>
              </a:ext>
            </a:extLst>
          </p:cNvPr>
          <p:cNvCxnSpPr>
            <a:cxnSpLocks/>
          </p:cNvCxnSpPr>
          <p:nvPr/>
        </p:nvCxnSpPr>
        <p:spPr>
          <a:xfrm flipV="1">
            <a:off x="4224528" y="5739384"/>
            <a:ext cx="0" cy="4389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86CD9A-DA44-437B-8438-F02AB8EF8B66}"/>
              </a:ext>
            </a:extLst>
          </p:cNvPr>
          <p:cNvCxnSpPr>
            <a:cxnSpLocks/>
          </p:cNvCxnSpPr>
          <p:nvPr/>
        </p:nvCxnSpPr>
        <p:spPr>
          <a:xfrm flipV="1">
            <a:off x="6708648" y="5059680"/>
            <a:ext cx="0" cy="4389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25D77F8-19E8-4E0E-8B70-33C8B66E7584}"/>
              </a:ext>
            </a:extLst>
          </p:cNvPr>
          <p:cNvCxnSpPr>
            <a:cxnSpLocks/>
          </p:cNvCxnSpPr>
          <p:nvPr/>
        </p:nvCxnSpPr>
        <p:spPr>
          <a:xfrm>
            <a:off x="8592312" y="2630424"/>
            <a:ext cx="0" cy="4389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92712CB-8284-46DF-9265-55A5D2A014C7}"/>
              </a:ext>
            </a:extLst>
          </p:cNvPr>
          <p:cNvCxnSpPr>
            <a:cxnSpLocks/>
          </p:cNvCxnSpPr>
          <p:nvPr/>
        </p:nvCxnSpPr>
        <p:spPr>
          <a:xfrm flipV="1">
            <a:off x="9649968" y="4050792"/>
            <a:ext cx="0" cy="4389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9075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316E86-7BCD-4C00-B602-B0F17240A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34"/>
          <a:stretch/>
        </p:blipFill>
        <p:spPr>
          <a:xfrm>
            <a:off x="1960790" y="1772983"/>
            <a:ext cx="8270419" cy="4795150"/>
          </a:xfrm>
          <a:prstGeom prst="round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8143CC-41A4-458B-B81E-9775198DC7E8}"/>
              </a:ext>
            </a:extLst>
          </p:cNvPr>
          <p:cNvCxnSpPr/>
          <p:nvPr/>
        </p:nvCxnSpPr>
        <p:spPr>
          <a:xfrm flipV="1">
            <a:off x="3538728" y="3493008"/>
            <a:ext cx="2734056" cy="88696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89B9E30-30ED-4C5E-8C50-3DB290DF3535}"/>
              </a:ext>
            </a:extLst>
          </p:cNvPr>
          <p:cNvCxnSpPr>
            <a:cxnSpLocks/>
          </p:cNvCxnSpPr>
          <p:nvPr/>
        </p:nvCxnSpPr>
        <p:spPr>
          <a:xfrm>
            <a:off x="6510528" y="2130552"/>
            <a:ext cx="2167128" cy="9418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7CB7FB-9C5F-40DD-BBB2-B1CA53E58B7E}"/>
              </a:ext>
            </a:extLst>
          </p:cNvPr>
          <p:cNvCxnSpPr>
            <a:cxnSpLocks/>
          </p:cNvCxnSpPr>
          <p:nvPr/>
        </p:nvCxnSpPr>
        <p:spPr>
          <a:xfrm flipV="1">
            <a:off x="8830056" y="3493008"/>
            <a:ext cx="1027176" cy="75895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023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DMI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1A64A7-C9DE-4F12-8A9C-84EFB817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772983"/>
            <a:ext cx="9347202" cy="4795150"/>
          </a:xfrm>
          <a:prstGeom prst="round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C088616-1BAF-4C7A-B2C2-06ACBA5CC68C}"/>
              </a:ext>
            </a:extLst>
          </p:cNvPr>
          <p:cNvCxnSpPr>
            <a:cxnSpLocks/>
          </p:cNvCxnSpPr>
          <p:nvPr/>
        </p:nvCxnSpPr>
        <p:spPr>
          <a:xfrm flipV="1">
            <a:off x="4928616" y="3429000"/>
            <a:ext cx="1600200" cy="11850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6C292B-C74B-4B6F-ABCA-E87A808CD5AA}"/>
              </a:ext>
            </a:extLst>
          </p:cNvPr>
          <p:cNvCxnSpPr>
            <a:cxnSpLocks/>
          </p:cNvCxnSpPr>
          <p:nvPr/>
        </p:nvCxnSpPr>
        <p:spPr>
          <a:xfrm>
            <a:off x="7068312" y="2880360"/>
            <a:ext cx="841248" cy="15636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42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42BDBA-0601-4A80-BB53-6D793967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11" y="2538885"/>
            <a:ext cx="7614576" cy="3880204"/>
          </a:xfrm>
          <a:prstGeom prst="round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모멘텀 지표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33C71-8ECD-4722-B550-045DFDF75E0B}"/>
              </a:ext>
            </a:extLst>
          </p:cNvPr>
          <p:cNvSpPr txBox="1"/>
          <p:nvPr/>
        </p:nvSpPr>
        <p:spPr>
          <a:xfrm>
            <a:off x="838200" y="1693339"/>
            <a:ext cx="5761514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현재와 일정 기간 이전의 가격 차이를 표현</a:t>
            </a:r>
            <a:endParaRPr lang="en-US" altLang="ko-KR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9BA1A-5AE3-4018-B9B4-DE33372C9461}"/>
              </a:ext>
            </a:extLst>
          </p:cNvPr>
          <p:cNvSpPr txBox="1"/>
          <p:nvPr/>
        </p:nvSpPr>
        <p:spPr>
          <a:xfrm>
            <a:off x="3784260" y="3893535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과거에 비해 너무 오름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B5CE6B-D313-482C-8934-63E95F780E6B}"/>
              </a:ext>
            </a:extLst>
          </p:cNvPr>
          <p:cNvSpPr txBox="1"/>
          <p:nvPr/>
        </p:nvSpPr>
        <p:spPr>
          <a:xfrm>
            <a:off x="6958023" y="4921972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과거에 비해 너무 내림</a:t>
            </a:r>
          </a:p>
        </p:txBody>
      </p:sp>
    </p:spTree>
    <p:extLst>
      <p:ext uri="{BB962C8B-B14F-4D97-AF65-F5344CB8AC3E}">
        <p14:creationId xmlns:p14="http://schemas.microsoft.com/office/powerpoint/2010/main" val="350694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6688"/>
            <a:ext cx="10515600" cy="6824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과정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5" name="직사각형 4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65690-8C5A-8202-F2AB-41E18937D2E5}"/>
              </a:ext>
            </a:extLst>
          </p:cNvPr>
          <p:cNvSpPr txBox="1"/>
          <p:nvPr/>
        </p:nvSpPr>
        <p:spPr>
          <a:xfrm>
            <a:off x="1447933" y="5432073"/>
            <a:ext cx="929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저희 교육의 목표는 저 빈칸을 모두 채워드리는 것입니다</a:t>
            </a:r>
            <a:r>
              <a:rPr lang="en-US" altLang="ko-KR" sz="32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B34EB3-BD49-3E00-FC88-EFAB2DF6B9B8}"/>
              </a:ext>
            </a:extLst>
          </p:cNvPr>
          <p:cNvGrpSpPr/>
          <p:nvPr/>
        </p:nvGrpSpPr>
        <p:grpSpPr>
          <a:xfrm>
            <a:off x="2551600" y="1707179"/>
            <a:ext cx="6436383" cy="3636003"/>
            <a:chOff x="2551600" y="1895692"/>
            <a:chExt cx="6436383" cy="36360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802D6A-DAA5-D97F-C556-F7641EA0728E}"/>
                </a:ext>
              </a:extLst>
            </p:cNvPr>
            <p:cNvSpPr txBox="1"/>
            <p:nvPr/>
          </p:nvSpPr>
          <p:spPr>
            <a:xfrm>
              <a:off x="2551600" y="2715539"/>
              <a:ext cx="6351419" cy="2816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종목들의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를 파악 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통해 투자 종목을 선정 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진입 시기를 정한다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3.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만큼 진입한다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4.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그 뒤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에 따라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만큼 수익을 낸다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*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위 과정은</a:t>
              </a: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올바른 </a:t>
              </a:r>
              <a:r>
                <a:rPr lang="en-US" altLang="ko-KR" sz="2400" dirty="0">
                  <a:solidFill>
                    <a:srgbClr val="EA514E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█ , █ </a:t>
              </a:r>
              <a:r>
                <a:rPr lang="ko-KR" altLang="en-US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없이는 투기가 된다</a:t>
              </a:r>
              <a:r>
                <a:rPr lang="en-US" altLang="ko-KR" sz="2400" dirty="0">
                  <a:solidFill>
                    <a:srgbClr val="F0A724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DEDF47-51CF-1176-E2D5-E4B1D98C54C9}"/>
                </a:ext>
              </a:extLst>
            </p:cNvPr>
            <p:cNvSpPr txBox="1"/>
            <p:nvPr/>
          </p:nvSpPr>
          <p:spPr>
            <a:xfrm>
              <a:off x="3204027" y="1895692"/>
              <a:ext cx="57839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교육 목표 및 투자 정석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5590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모멘텀 지표의 종류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E68FE-D0D9-4B90-8FDA-8C0F6967AFCD}"/>
              </a:ext>
            </a:extLst>
          </p:cNvPr>
          <p:cNvSpPr txBox="1"/>
          <p:nvPr/>
        </p:nvSpPr>
        <p:spPr>
          <a:xfrm>
            <a:off x="838200" y="1693339"/>
            <a:ext cx="4017446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대표적으로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RSI, </a:t>
            </a: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스토캐스틱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068862-2315-4B2C-91C3-78354CAC2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60" y="2538884"/>
            <a:ext cx="6395679" cy="38802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628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RSI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02EA3-A138-44FF-A39F-D75456CC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16" y="1772983"/>
            <a:ext cx="8659368" cy="4786856"/>
          </a:xfrm>
          <a:prstGeom prst="round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B216A1-2876-41BD-A028-B16DBD349B3A}"/>
              </a:ext>
            </a:extLst>
          </p:cNvPr>
          <p:cNvCxnSpPr>
            <a:cxnSpLocks/>
          </p:cNvCxnSpPr>
          <p:nvPr/>
        </p:nvCxnSpPr>
        <p:spPr>
          <a:xfrm>
            <a:off x="9756648" y="4876485"/>
            <a:ext cx="0" cy="524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1B4956F-0D76-4191-8F08-0C02709C4C53}"/>
              </a:ext>
            </a:extLst>
          </p:cNvPr>
          <p:cNvCxnSpPr>
            <a:cxnSpLocks/>
          </p:cNvCxnSpPr>
          <p:nvPr/>
        </p:nvCxnSpPr>
        <p:spPr>
          <a:xfrm>
            <a:off x="6812280" y="5672013"/>
            <a:ext cx="0" cy="524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D3E939D-E796-4EAF-B44F-68A9C8632C3F}"/>
              </a:ext>
            </a:extLst>
          </p:cNvPr>
          <p:cNvCxnSpPr>
            <a:cxnSpLocks/>
          </p:cNvCxnSpPr>
          <p:nvPr/>
        </p:nvCxnSpPr>
        <p:spPr>
          <a:xfrm>
            <a:off x="2066544" y="4876485"/>
            <a:ext cx="0" cy="524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72C6EC-3887-4D2A-B87B-5400DC919127}"/>
              </a:ext>
            </a:extLst>
          </p:cNvPr>
          <p:cNvCxnSpPr>
            <a:cxnSpLocks/>
          </p:cNvCxnSpPr>
          <p:nvPr/>
        </p:nvCxnSpPr>
        <p:spPr>
          <a:xfrm>
            <a:off x="3410712" y="5571429"/>
            <a:ext cx="0" cy="524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CA4D83-24AD-4543-8E9F-527AF32E43F7}"/>
              </a:ext>
            </a:extLst>
          </p:cNvPr>
          <p:cNvSpPr txBox="1"/>
          <p:nvPr/>
        </p:nvSpPr>
        <p:spPr>
          <a:xfrm>
            <a:off x="1305934" y="612081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80F2E-ECCD-4759-A03F-F98B406B9DA9}"/>
              </a:ext>
            </a:extLst>
          </p:cNvPr>
          <p:cNvSpPr txBox="1"/>
          <p:nvPr/>
        </p:nvSpPr>
        <p:spPr>
          <a:xfrm>
            <a:off x="1305934" y="530268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70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E07A90-560D-4B5D-8C36-8EFC97307317}"/>
              </a:ext>
            </a:extLst>
          </p:cNvPr>
          <p:cNvSpPr txBox="1"/>
          <p:nvPr/>
        </p:nvSpPr>
        <p:spPr>
          <a:xfrm>
            <a:off x="10425684" y="612081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F64DE-EEFB-4E54-B568-ACDCD8DAB6D0}"/>
              </a:ext>
            </a:extLst>
          </p:cNvPr>
          <p:cNvSpPr txBox="1"/>
          <p:nvPr/>
        </p:nvSpPr>
        <p:spPr>
          <a:xfrm>
            <a:off x="10425684" y="530268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70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2367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D0047E-0498-4308-BCA7-8D5DB2E9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94" y="1771890"/>
            <a:ext cx="8882210" cy="4785930"/>
          </a:xfrm>
          <a:prstGeom prst="round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스토캐스틱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90F556-66A7-443F-AD84-CA310406E70C}"/>
              </a:ext>
            </a:extLst>
          </p:cNvPr>
          <p:cNvCxnSpPr>
            <a:cxnSpLocks/>
          </p:cNvCxnSpPr>
          <p:nvPr/>
        </p:nvCxnSpPr>
        <p:spPr>
          <a:xfrm>
            <a:off x="3465576" y="4666173"/>
            <a:ext cx="0" cy="524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0D592F-C8D1-4603-9C40-3697450B2584}"/>
              </a:ext>
            </a:extLst>
          </p:cNvPr>
          <p:cNvCxnSpPr>
            <a:cxnSpLocks/>
          </p:cNvCxnSpPr>
          <p:nvPr/>
        </p:nvCxnSpPr>
        <p:spPr>
          <a:xfrm>
            <a:off x="6092951" y="5586669"/>
            <a:ext cx="0" cy="524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2A746E-52B9-4172-B481-4376F4FF3370}"/>
              </a:ext>
            </a:extLst>
          </p:cNvPr>
          <p:cNvCxnSpPr/>
          <p:nvPr/>
        </p:nvCxnSpPr>
        <p:spPr>
          <a:xfrm>
            <a:off x="3465576" y="3063240"/>
            <a:ext cx="2627375" cy="92354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10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변동성 지표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7773F-544F-4464-8712-2B046F34076D}"/>
              </a:ext>
            </a:extLst>
          </p:cNvPr>
          <p:cNvSpPr txBox="1"/>
          <p:nvPr/>
        </p:nvSpPr>
        <p:spPr>
          <a:xfrm>
            <a:off x="838200" y="1693339"/>
            <a:ext cx="6322565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가격의 방향이 아닌 가격의 변동성을 표현</a:t>
            </a:r>
            <a:endParaRPr lang="en-US" altLang="ko-KR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상황을 한 눈에 파악하기 용이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B435E7-FA46-4D81-AC78-95533657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718" y="3109121"/>
            <a:ext cx="6322564" cy="3301458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0C3DFA-51E3-4987-84C3-C69EE848A39B}"/>
              </a:ext>
            </a:extLst>
          </p:cNvPr>
          <p:cNvSpPr txBox="1"/>
          <p:nvPr/>
        </p:nvSpPr>
        <p:spPr>
          <a:xfrm>
            <a:off x="4218762" y="425881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변동성이 높다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791BC-E47E-4EBF-853F-9ED0AFAD5B06}"/>
              </a:ext>
            </a:extLst>
          </p:cNvPr>
          <p:cNvSpPr txBox="1"/>
          <p:nvPr/>
        </p:nvSpPr>
        <p:spPr>
          <a:xfrm>
            <a:off x="7592898" y="5008625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변동성이 낮다</a:t>
            </a:r>
          </a:p>
        </p:txBody>
      </p:sp>
    </p:spTree>
    <p:extLst>
      <p:ext uri="{BB962C8B-B14F-4D97-AF65-F5344CB8AC3E}">
        <p14:creationId xmlns:p14="http://schemas.microsoft.com/office/powerpoint/2010/main" val="30230511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변동성 지표의 종류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AB7AC-2D48-4BA9-880D-64F78230F1BD}"/>
              </a:ext>
            </a:extLst>
          </p:cNvPr>
          <p:cNvSpPr txBox="1"/>
          <p:nvPr/>
        </p:nvSpPr>
        <p:spPr>
          <a:xfrm>
            <a:off x="838200" y="1693339"/>
            <a:ext cx="4199226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대표적으로 볼린저 밴드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, ATR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294BEB-ACA1-4419-A498-26286C87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24" y="2538885"/>
            <a:ext cx="7021549" cy="38802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092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볼린저 밴드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B7C1C9-4F91-4822-9087-2FA41F2E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7" y="1771891"/>
            <a:ext cx="9622706" cy="4783362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81D409-6C92-40A1-A045-29AB50C8B2BA}"/>
              </a:ext>
            </a:extLst>
          </p:cNvPr>
          <p:cNvSpPr txBox="1"/>
          <p:nvPr/>
        </p:nvSpPr>
        <p:spPr>
          <a:xfrm>
            <a:off x="4383832" y="266615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가격이 밴드안에서 움직임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690D6E1-D265-4AD0-967F-1B966499C114}"/>
              </a:ext>
            </a:extLst>
          </p:cNvPr>
          <p:cNvCxnSpPr>
            <a:cxnSpLocks/>
          </p:cNvCxnSpPr>
          <p:nvPr/>
        </p:nvCxnSpPr>
        <p:spPr>
          <a:xfrm>
            <a:off x="5305425" y="3730184"/>
            <a:ext cx="0" cy="86677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BEC7D0-3DE3-4EB7-B2C2-7BD3AF7A721A}"/>
              </a:ext>
            </a:extLst>
          </p:cNvPr>
          <p:cNvCxnSpPr>
            <a:cxnSpLocks/>
          </p:cNvCxnSpPr>
          <p:nvPr/>
        </p:nvCxnSpPr>
        <p:spPr>
          <a:xfrm flipV="1">
            <a:off x="8620125" y="5181600"/>
            <a:ext cx="0" cy="758384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400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20AA4A-9444-4FEF-8ACC-98562859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89" y="1771891"/>
            <a:ext cx="9043822" cy="4783362"/>
          </a:xfrm>
          <a:prstGeom prst="round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55C97-B56E-4709-BA52-AE5FDCAF539E}"/>
              </a:ext>
            </a:extLst>
          </p:cNvPr>
          <p:cNvSpPr txBox="1"/>
          <p:nvPr/>
        </p:nvSpPr>
        <p:spPr>
          <a:xfrm>
            <a:off x="5249995" y="4611394"/>
            <a:ext cx="20217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변동성 감소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상승 추세 유지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FFB6B-0A45-4CA0-8335-F3939743BAA7}"/>
              </a:ext>
            </a:extLst>
          </p:cNvPr>
          <p:cNvSpPr txBox="1"/>
          <p:nvPr/>
        </p:nvSpPr>
        <p:spPr>
          <a:xfrm>
            <a:off x="7933953" y="4611394"/>
            <a:ext cx="20217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변동성 증가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 추세 전환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23413-6523-45D0-A3C3-FB4FE27B2AE2}"/>
              </a:ext>
            </a:extLst>
          </p:cNvPr>
          <p:cNvSpPr txBox="1"/>
          <p:nvPr/>
        </p:nvSpPr>
        <p:spPr>
          <a:xfrm>
            <a:off x="1903788" y="4611394"/>
            <a:ext cx="20217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변동성 증가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상승 추세 전환</a:t>
            </a:r>
          </a:p>
        </p:txBody>
      </p:sp>
    </p:spTree>
    <p:extLst>
      <p:ext uri="{BB962C8B-B14F-4D97-AF65-F5344CB8AC3E}">
        <p14:creationId xmlns:p14="http://schemas.microsoft.com/office/powerpoint/2010/main" val="1200102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5E5295-2A95-4E38-A737-04217B520C41}"/>
              </a:ext>
            </a:extLst>
          </p:cNvPr>
          <p:cNvSpPr txBox="1"/>
          <p:nvPr/>
        </p:nvSpPr>
        <p:spPr>
          <a:xfrm>
            <a:off x="1431769" y="3447004"/>
            <a:ext cx="9821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자신에게 맞는 </a:t>
            </a:r>
            <a:r>
              <a:rPr lang="ko-KR" altLang="en-US" sz="480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 전략</a:t>
            </a:r>
            <a:r>
              <a:rPr lang="ko-KR" altLang="en-US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세워보세요</a:t>
            </a:r>
            <a:r>
              <a:rPr lang="en-US" altLang="ko-KR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4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8F138-2C24-4CC0-A85F-EEB33EDFA83F}"/>
              </a:ext>
            </a:extLst>
          </p:cNvPr>
          <p:cNvSpPr txBox="1"/>
          <p:nvPr/>
        </p:nvSpPr>
        <p:spPr>
          <a:xfrm>
            <a:off x="1431769" y="2667750"/>
            <a:ext cx="6093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알려드린 </a:t>
            </a:r>
            <a:r>
              <a:rPr lang="ko-KR" altLang="en-US" sz="320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</a:t>
            </a:r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섞어보면서</a:t>
            </a:r>
            <a:r>
              <a:rPr lang="en-US" altLang="ko-KR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ko-KR" altLang="en-US" sz="3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0218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D4B104-2B76-4EB2-A1BA-49CB2FAA4FEB}"/>
              </a:ext>
            </a:extLst>
          </p:cNvPr>
          <p:cNvSpPr txBox="1"/>
          <p:nvPr/>
        </p:nvSpPr>
        <p:spPr>
          <a:xfrm>
            <a:off x="2883422" y="2981254"/>
            <a:ext cx="29867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6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과유불급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163F3-8D16-4466-850E-A8093A9D0B73}"/>
              </a:ext>
            </a:extLst>
          </p:cNvPr>
          <p:cNvSpPr txBox="1"/>
          <p:nvPr/>
        </p:nvSpPr>
        <p:spPr>
          <a:xfrm>
            <a:off x="2883422" y="2153199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말이 있죠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491F9-1D24-4748-8422-94D4C901DAB8}"/>
              </a:ext>
            </a:extLst>
          </p:cNvPr>
          <p:cNvSpPr txBox="1"/>
          <p:nvPr/>
        </p:nvSpPr>
        <p:spPr>
          <a:xfrm>
            <a:off x="2883422" y="4120027"/>
            <a:ext cx="6425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정도를 지나침은 미치지 못함과 같다</a:t>
            </a:r>
          </a:p>
        </p:txBody>
      </p:sp>
    </p:spTree>
    <p:extLst>
      <p:ext uri="{BB962C8B-B14F-4D97-AF65-F5344CB8AC3E}">
        <p14:creationId xmlns:p14="http://schemas.microsoft.com/office/powerpoint/2010/main" val="12515505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68CEA-9879-8B39-628A-688C2D93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보조지표 잘못 사용하면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FADD30-5C03-0C45-CE28-8AA8EDA1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02115"/>
            <a:ext cx="8763000" cy="452086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6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33590" y="4624087"/>
              <a:ext cx="4124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30BC7-E6CE-CDC6-FDFC-11F5697D6832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12" name="그룹 11"/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34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68CEA-9879-8B39-628A-688C2D93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보조지표 잘못 사용하면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FADD30-5C03-0C45-CE28-8AA8EDA1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02115"/>
            <a:ext cx="8763000" cy="4520861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78159-2422-4AC5-BEB0-F6117642CAF5}"/>
              </a:ext>
            </a:extLst>
          </p:cNvPr>
          <p:cNvSpPr txBox="1"/>
          <p:nvPr/>
        </p:nvSpPr>
        <p:spPr>
          <a:xfrm>
            <a:off x="5198959" y="3770157"/>
            <a:ext cx="1794081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어지러워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7007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2E2ED-3278-A0C7-9DD2-1B470E10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 잘못 사용하면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03B08-623B-467A-915E-012C2B379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97" b="9192"/>
          <a:stretch/>
        </p:blipFill>
        <p:spPr>
          <a:xfrm>
            <a:off x="1714500" y="1802115"/>
            <a:ext cx="8763000" cy="452086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44797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2E2ED-3278-A0C7-9DD2-1B470E10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 잘못 사용하면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03B08-623B-467A-915E-012C2B379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97" b="9192"/>
          <a:stretch/>
        </p:blipFill>
        <p:spPr>
          <a:xfrm>
            <a:off x="1714500" y="1802115"/>
            <a:ext cx="8763000" cy="4520861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2608EC-3756-4239-83D6-D0C85CAB221E}"/>
              </a:ext>
            </a:extLst>
          </p:cNvPr>
          <p:cNvSpPr txBox="1"/>
          <p:nvPr/>
        </p:nvSpPr>
        <p:spPr>
          <a:xfrm>
            <a:off x="3876482" y="3708602"/>
            <a:ext cx="4439036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결론이 뭐야</a:t>
            </a:r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6602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3DA8345-75AA-452C-8C7E-EA2D86F30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991"/>
          <a:stretch/>
        </p:blipFill>
        <p:spPr>
          <a:xfrm>
            <a:off x="3352417" y="1761025"/>
            <a:ext cx="5487166" cy="3566741"/>
          </a:xfrm>
          <a:prstGeom prst="round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보조지표의 한계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5A8C7-0209-EE8C-22F4-8680BB87A6E9}"/>
              </a:ext>
            </a:extLst>
          </p:cNvPr>
          <p:cNvSpPr txBox="1"/>
          <p:nvPr/>
        </p:nvSpPr>
        <p:spPr>
          <a:xfrm>
            <a:off x="3048531" y="5618871"/>
            <a:ext cx="6094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캔들이 완성되어야 보조지표에 반영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5069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3DA8345-75AA-452C-8C7E-EA2D86F30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991"/>
          <a:stretch/>
        </p:blipFill>
        <p:spPr>
          <a:xfrm>
            <a:off x="3352417" y="1761025"/>
            <a:ext cx="5487166" cy="3566741"/>
          </a:xfrm>
          <a:prstGeom prst="round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보조지표의 한계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5A8C7-0209-EE8C-22F4-8680BB87A6E9}"/>
              </a:ext>
            </a:extLst>
          </p:cNvPr>
          <p:cNvSpPr txBox="1"/>
          <p:nvPr/>
        </p:nvSpPr>
        <p:spPr>
          <a:xfrm>
            <a:off x="3048531" y="5618871"/>
            <a:ext cx="6094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캔들이 완성되어야 보조지표에 반영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6A20CF-1D7D-4BA7-8B2D-9FD74627AAAD}"/>
              </a:ext>
            </a:extLst>
          </p:cNvPr>
          <p:cNvCxnSpPr>
            <a:cxnSpLocks/>
          </p:cNvCxnSpPr>
          <p:nvPr/>
        </p:nvCxnSpPr>
        <p:spPr>
          <a:xfrm flipV="1">
            <a:off x="6954473" y="3497237"/>
            <a:ext cx="654342" cy="57981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A35435-E349-4767-B131-DC93820B6D58}"/>
              </a:ext>
            </a:extLst>
          </p:cNvPr>
          <p:cNvSpPr txBox="1"/>
          <p:nvPr/>
        </p:nvSpPr>
        <p:spPr>
          <a:xfrm>
            <a:off x="5436859" y="424913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급락이 아니었다면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8924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ACCB8-DD18-51C8-033D-6308BE0D73FF}"/>
              </a:ext>
            </a:extLst>
          </p:cNvPr>
          <p:cNvSpPr txBox="1"/>
          <p:nvPr/>
        </p:nvSpPr>
        <p:spPr>
          <a:xfrm>
            <a:off x="3717075" y="5618871"/>
            <a:ext cx="4703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가격이 이미 많이 변한 경우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B97429-2750-4E80-CAC0-515CEC0A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17" y="1761025"/>
            <a:ext cx="5487166" cy="356284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888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ACCB8-DD18-51C8-033D-6308BE0D73FF}"/>
              </a:ext>
            </a:extLst>
          </p:cNvPr>
          <p:cNvSpPr txBox="1"/>
          <p:nvPr/>
        </p:nvSpPr>
        <p:spPr>
          <a:xfrm>
            <a:off x="3717075" y="5618871"/>
            <a:ext cx="4703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가격이 이미 많이 변한 경우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AD04B8-3AD5-4DE6-A5BE-4AA62DED4EB2}"/>
              </a:ext>
            </a:extLst>
          </p:cNvPr>
          <p:cNvGrpSpPr/>
          <p:nvPr/>
        </p:nvGrpSpPr>
        <p:grpSpPr>
          <a:xfrm>
            <a:off x="3352417" y="1761025"/>
            <a:ext cx="5487166" cy="3562847"/>
            <a:chOff x="6096000" y="1103300"/>
            <a:chExt cx="5487166" cy="35628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B97429-2750-4E80-CAC0-515CEC0A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103300"/>
              <a:ext cx="5487166" cy="3562847"/>
            </a:xfrm>
            <a:prstGeom prst="roundRect">
              <a:avLst/>
            </a:prstGeom>
          </p:spPr>
        </p:pic>
        <p:sp>
          <p:nvSpPr>
            <p:cNvPr id="9" name="화살표: 위쪽 8">
              <a:extLst>
                <a:ext uri="{FF2B5EF4-FFF2-40B4-BE49-F238E27FC236}">
                  <a16:creationId xmlns:a16="http://schemas.microsoft.com/office/drawing/2014/main" id="{1CFE252D-75B8-7654-DF12-9C0010C8C38D}"/>
                </a:ext>
              </a:extLst>
            </p:cNvPr>
            <p:cNvSpPr/>
            <p:nvPr/>
          </p:nvSpPr>
          <p:spPr>
            <a:xfrm>
              <a:off x="8812424" y="3218508"/>
              <a:ext cx="186722" cy="334978"/>
            </a:xfrm>
            <a:prstGeom prst="upArrow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화살표: 위쪽 9">
              <a:extLst>
                <a:ext uri="{FF2B5EF4-FFF2-40B4-BE49-F238E27FC236}">
                  <a16:creationId xmlns:a16="http://schemas.microsoft.com/office/drawing/2014/main" id="{363447A6-BE98-564F-5CDE-47552994AD6B}"/>
                </a:ext>
              </a:extLst>
            </p:cNvPr>
            <p:cNvSpPr/>
            <p:nvPr/>
          </p:nvSpPr>
          <p:spPr>
            <a:xfrm rot="16200000">
              <a:off x="9263588" y="1616560"/>
              <a:ext cx="186722" cy="334978"/>
            </a:xfrm>
            <a:prstGeom prst="upArrow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화살표: 위쪽 10">
              <a:extLst>
                <a:ext uri="{FF2B5EF4-FFF2-40B4-BE49-F238E27FC236}">
                  <a16:creationId xmlns:a16="http://schemas.microsoft.com/office/drawing/2014/main" id="{F9C75EBB-853E-7E68-8BCF-51CC12603D49}"/>
                </a:ext>
              </a:extLst>
            </p:cNvPr>
            <p:cNvSpPr/>
            <p:nvPr/>
          </p:nvSpPr>
          <p:spPr>
            <a:xfrm>
              <a:off x="8030808" y="3941792"/>
              <a:ext cx="186722" cy="334978"/>
            </a:xfrm>
            <a:prstGeom prst="upArrow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349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보조지표의 한계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510E6-B5C9-6EF4-AED0-AA13B515E97F}"/>
              </a:ext>
            </a:extLst>
          </p:cNvPr>
          <p:cNvSpPr txBox="1"/>
          <p:nvPr/>
        </p:nvSpPr>
        <p:spPr>
          <a:xfrm>
            <a:off x="4593824" y="5247135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횡보 구간에 취약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ECE152-877A-4AC6-9ECC-E997ACC74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8" b="25241"/>
          <a:stretch/>
        </p:blipFill>
        <p:spPr>
          <a:xfrm>
            <a:off x="1901504" y="2174792"/>
            <a:ext cx="8388991" cy="273604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75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보조지표의 한계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510E6-B5C9-6EF4-AED0-AA13B515E97F}"/>
              </a:ext>
            </a:extLst>
          </p:cNvPr>
          <p:cNvSpPr txBox="1"/>
          <p:nvPr/>
        </p:nvSpPr>
        <p:spPr>
          <a:xfrm>
            <a:off x="4593824" y="5247135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횡보 구간에 취약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ECE152-877A-4AC6-9ECC-E997ACC74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8" b="25241"/>
          <a:stretch/>
        </p:blipFill>
        <p:spPr>
          <a:xfrm>
            <a:off x="1901504" y="2174792"/>
            <a:ext cx="8388991" cy="2736043"/>
          </a:xfrm>
          <a:prstGeom prst="round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3417BF-B80A-7A5E-387A-49CAB9944145}"/>
              </a:ext>
            </a:extLst>
          </p:cNvPr>
          <p:cNvSpPr txBox="1"/>
          <p:nvPr/>
        </p:nvSpPr>
        <p:spPr>
          <a:xfrm>
            <a:off x="4705232" y="398344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잦은 거래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수수료 발생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6525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26724" y="2003755"/>
            <a:ext cx="29386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3-5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욕심 내지마라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A08A82-B6B8-B2D6-EB8D-6E661F25B800}"/>
              </a:ext>
            </a:extLst>
          </p:cNvPr>
          <p:cNvGrpSpPr/>
          <p:nvPr/>
        </p:nvGrpSpPr>
        <p:grpSpPr>
          <a:xfrm>
            <a:off x="3943937" y="2940706"/>
            <a:ext cx="6772868" cy="1654703"/>
            <a:chOff x="3943937" y="2621186"/>
            <a:chExt cx="6772868" cy="16547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943937" y="2621186"/>
              <a:ext cx="6772868" cy="60016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오른 코인은 언젠가 떨어집니다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4478488" y="3387184"/>
              <a:ext cx="5783829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언제 떨어질지를 다 맞출 순 없습니다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한번 삐끗하면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그간 번 수익이 무의미 할 수도 있습니다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2180329" y="2424864"/>
            <a:ext cx="1920332" cy="268638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2128833" y="5111251"/>
            <a:ext cx="2145315" cy="30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하산할 때가 더 힘든 법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5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81F0A-4B60-C520-3BE5-97BB03CC9326}"/>
              </a:ext>
            </a:extLst>
          </p:cNvPr>
          <p:cNvGrpSpPr/>
          <p:nvPr/>
        </p:nvGrpSpPr>
        <p:grpSpPr>
          <a:xfrm>
            <a:off x="355652" y="2099505"/>
            <a:ext cx="1476048" cy="1100052"/>
            <a:chOff x="176544" y="1682357"/>
            <a:chExt cx="1476048" cy="11000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A4175-5BAD-D6A4-CAAE-7738DCB32251}"/>
                </a:ext>
              </a:extLst>
            </p:cNvPr>
            <p:cNvSpPr txBox="1"/>
            <p:nvPr/>
          </p:nvSpPr>
          <p:spPr>
            <a:xfrm>
              <a:off x="176544" y="1682357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현물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694071-F444-B140-E3B2-9946C0190F6F}"/>
                </a:ext>
              </a:extLst>
            </p:cNvPr>
            <p:cNvSpPr txBox="1"/>
            <p:nvPr/>
          </p:nvSpPr>
          <p:spPr>
            <a:xfrm>
              <a:off x="488491" y="2043745"/>
              <a:ext cx="11641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 손실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55652" y="3206568"/>
            <a:ext cx="1980994" cy="2608157"/>
            <a:chOff x="355652" y="3321959"/>
            <a:chExt cx="1980994" cy="26081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3321959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선물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67599" y="3683347"/>
              <a:ext cx="1669047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선물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수익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- 2.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숏 포지션 손해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- 3.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- 5.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- 6.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이점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- 7.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레버리지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한계점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- 8.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수익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- 9.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롱 포지션 손해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강제 청산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902151" y="3167390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선물의 차이점을 확실히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현물과 선물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5652" y="5814725"/>
            <a:ext cx="1752510" cy="802496"/>
            <a:chOff x="355652" y="6055504"/>
            <a:chExt cx="1752510" cy="8024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355652" y="6055504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정리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626666" y="6334780"/>
              <a:ext cx="1481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- 0.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정리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1.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용어 돌아보기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9FA75-B737-6CC2-873D-1539FADDD707}"/>
              </a:ext>
            </a:extLst>
          </p:cNvPr>
          <p:cNvSpPr txBox="1"/>
          <p:nvPr/>
        </p:nvSpPr>
        <p:spPr>
          <a:xfrm>
            <a:off x="5803827" y="4447073"/>
            <a:ext cx="431400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종목들의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 , █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AA81E0-D218-39B5-9F49-D76321E77112}"/>
              </a:ext>
            </a:extLst>
          </p:cNvPr>
          <p:cNvGrpSpPr/>
          <p:nvPr/>
        </p:nvGrpSpPr>
        <p:grpSpPr>
          <a:xfrm>
            <a:off x="10648863" y="5909094"/>
            <a:ext cx="1430924" cy="849318"/>
            <a:chOff x="3799856" y="5282093"/>
            <a:chExt cx="1606545" cy="98908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24C28E9-F675-C414-9CEC-7B81E48B141A}"/>
                </a:ext>
              </a:extLst>
            </p:cNvPr>
            <p:cNvGrpSpPr/>
            <p:nvPr/>
          </p:nvGrpSpPr>
          <p:grpSpPr>
            <a:xfrm>
              <a:off x="3799856" y="5282093"/>
              <a:ext cx="1327609" cy="303929"/>
              <a:chOff x="3799856" y="5282093"/>
              <a:chExt cx="1327609" cy="303929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A4B8F95-DBC6-5F1A-9F15-35FD3D25429F}"/>
                  </a:ext>
                </a:extLst>
              </p:cNvPr>
              <p:cNvSpPr/>
              <p:nvPr/>
            </p:nvSpPr>
            <p:spPr>
              <a:xfrm>
                <a:off x="3799856" y="5364640"/>
                <a:ext cx="181155" cy="18115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23315B-F017-4290-F6EF-E7A75A78F44D}"/>
                  </a:ext>
                </a:extLst>
              </p:cNvPr>
              <p:cNvSpPr txBox="1"/>
              <p:nvPr/>
            </p:nvSpPr>
            <p:spPr>
              <a:xfrm>
                <a:off x="3956952" y="5282093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지난 시간에 배운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A160CD5-85EF-185F-895F-A3BC65C8C99D}"/>
                </a:ext>
              </a:extLst>
            </p:cNvPr>
            <p:cNvGrpSpPr/>
            <p:nvPr/>
          </p:nvGrpSpPr>
          <p:grpSpPr>
            <a:xfrm>
              <a:off x="3799856" y="5624673"/>
              <a:ext cx="1342299" cy="303929"/>
              <a:chOff x="3799856" y="5591802"/>
              <a:chExt cx="1342299" cy="30392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E3D73A0-C86A-9124-3B07-932DE384A27B}"/>
                  </a:ext>
                </a:extLst>
              </p:cNvPr>
              <p:cNvSpPr/>
              <p:nvPr/>
            </p:nvSpPr>
            <p:spPr>
              <a:xfrm>
                <a:off x="3799856" y="5674349"/>
                <a:ext cx="181155" cy="181155"/>
              </a:xfrm>
              <a:prstGeom prst="rect">
                <a:avLst/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EC1AB2-A9CD-2BA5-6CC0-09C77F4900C2}"/>
                  </a:ext>
                </a:extLst>
              </p:cNvPr>
              <p:cNvSpPr txBox="1"/>
              <p:nvPr/>
            </p:nvSpPr>
            <p:spPr>
              <a:xfrm>
                <a:off x="3971642" y="5591802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이번 시간에 배울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707F8B-C70D-BCD0-D95B-1F54B7A33C55}"/>
                </a:ext>
              </a:extLst>
            </p:cNvPr>
            <p:cNvGrpSpPr/>
            <p:nvPr/>
          </p:nvGrpSpPr>
          <p:grpSpPr>
            <a:xfrm>
              <a:off x="3799856" y="5967252"/>
              <a:ext cx="1606545" cy="303929"/>
              <a:chOff x="3799856" y="5967252"/>
              <a:chExt cx="1606545" cy="30392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B7D7909-5760-1E38-50FE-8CF5FC4D818E}"/>
                  </a:ext>
                </a:extLst>
              </p:cNvPr>
              <p:cNvSpPr/>
              <p:nvPr/>
            </p:nvSpPr>
            <p:spPr>
              <a:xfrm>
                <a:off x="3799856" y="6066605"/>
                <a:ext cx="181155" cy="181155"/>
              </a:xfrm>
              <a:prstGeom prst="rect">
                <a:avLst/>
              </a:prstGeom>
              <a:solidFill>
                <a:srgbClr val="F15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B31ACB-8180-E676-B26D-6A006CFA8614}"/>
                  </a:ext>
                </a:extLst>
              </p:cNvPr>
              <p:cNvSpPr txBox="1"/>
              <p:nvPr/>
            </p:nvSpPr>
            <p:spPr>
              <a:xfrm>
                <a:off x="3981011" y="5967252"/>
                <a:ext cx="1425390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다음 시간에 배우게 될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89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프로그램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26724" y="2003755"/>
            <a:ext cx="29386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3-5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욕심 내지마라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A08A82-B6B8-B2D6-EB8D-6E661F25B800}"/>
              </a:ext>
            </a:extLst>
          </p:cNvPr>
          <p:cNvGrpSpPr/>
          <p:nvPr/>
        </p:nvGrpSpPr>
        <p:grpSpPr>
          <a:xfrm>
            <a:off x="3943937" y="2940706"/>
            <a:ext cx="6772868" cy="1654703"/>
            <a:chOff x="3943937" y="2621186"/>
            <a:chExt cx="6772868" cy="16547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943937" y="2621186"/>
              <a:ext cx="6772868" cy="60016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오른 코인은 언젠가 떨어집니다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4478488" y="3387184"/>
              <a:ext cx="5783829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언제 떨어질지를 다 맞출 순 없습니다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한번 삐끗하면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그간 번 수익이 무의미 할 수도 있습니다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2180329" y="2424864"/>
            <a:ext cx="1920332" cy="268638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2128833" y="5111251"/>
            <a:ext cx="2145315" cy="30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하산할 때가 더 힘든 법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62124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4DB3C3-EC51-45BF-9CE7-76625B51EC63}"/>
              </a:ext>
            </a:extLst>
          </p:cNvPr>
          <p:cNvSpPr txBox="1"/>
          <p:nvPr/>
        </p:nvSpPr>
        <p:spPr>
          <a:xfrm>
            <a:off x="1501633" y="2695427"/>
            <a:ext cx="4225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보조지표의 한계 때문에</a:t>
            </a:r>
            <a:r>
              <a:rPr lang="en-US" altLang="ko-KR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ko-KR" altLang="en-US" sz="3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466CB-785B-4AAE-8256-D125B994D3A0}"/>
              </a:ext>
            </a:extLst>
          </p:cNvPr>
          <p:cNvSpPr txBox="1"/>
          <p:nvPr/>
        </p:nvSpPr>
        <p:spPr>
          <a:xfrm>
            <a:off x="1501633" y="3331577"/>
            <a:ext cx="9188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우리는 트레이딩 기술이 필요합니다</a:t>
            </a:r>
            <a:r>
              <a:rPr lang="en-US" altLang="ko-KR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044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상향 추세가 있는 막대 그래프">
            <a:extLst>
              <a:ext uri="{FF2B5EF4-FFF2-40B4-BE49-F238E27FC236}">
                <a16:creationId xmlns:a16="http://schemas.microsoft.com/office/drawing/2014/main" id="{8B079776-FB4E-4279-BC87-9BF02118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2958" y="1737221"/>
            <a:ext cx="3966594" cy="39665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829A21-D756-4AA7-A42C-78CEFBAC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트레이딩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B14C1F-0A65-4DE9-BC4C-F3A91A755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안전한 투자를 합시다</a:t>
            </a:r>
          </a:p>
        </p:txBody>
      </p:sp>
    </p:spTree>
    <p:extLst>
      <p:ext uri="{BB962C8B-B14F-4D97-AF65-F5344CB8AC3E}">
        <p14:creationId xmlns:p14="http://schemas.microsoft.com/office/powerpoint/2010/main" val="2872567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582DE5-8C77-4DC4-A60F-E46213CA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추적 손절매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2AD8E-6FAC-4354-BD5D-9608AA7D2801}"/>
              </a:ext>
            </a:extLst>
          </p:cNvPr>
          <p:cNvSpPr txBox="1"/>
          <p:nvPr/>
        </p:nvSpPr>
        <p:spPr>
          <a:xfrm>
            <a:off x="1411063" y="2617482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EX)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고점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5.0%,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하락 비율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-3.0%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으로 설정 시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F9A292D-03B7-49E8-975A-12938835CDAD}"/>
              </a:ext>
            </a:extLst>
          </p:cNvPr>
          <p:cNvSpPr/>
          <p:nvPr/>
        </p:nvSpPr>
        <p:spPr>
          <a:xfrm>
            <a:off x="2808812" y="3782122"/>
            <a:ext cx="5715000" cy="2562694"/>
          </a:xfrm>
          <a:custGeom>
            <a:avLst/>
            <a:gdLst>
              <a:gd name="connsiteX0" fmla="*/ 0 w 5715000"/>
              <a:gd name="connsiteY0" fmla="*/ 1799515 h 1799515"/>
              <a:gd name="connsiteX1" fmla="*/ 1587500 w 5715000"/>
              <a:gd name="connsiteY1" fmla="*/ 669215 h 1799515"/>
              <a:gd name="connsiteX2" fmla="*/ 2908300 w 5715000"/>
              <a:gd name="connsiteY2" fmla="*/ 1037515 h 1799515"/>
              <a:gd name="connsiteX3" fmla="*/ 4483100 w 5715000"/>
              <a:gd name="connsiteY3" fmla="*/ 8815 h 1799515"/>
              <a:gd name="connsiteX4" fmla="*/ 5715000 w 5715000"/>
              <a:gd name="connsiteY4" fmla="*/ 1723315 h 179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0" h="1799515">
                <a:moveTo>
                  <a:pt x="0" y="1799515"/>
                </a:moveTo>
                <a:cubicBezTo>
                  <a:pt x="551391" y="1297865"/>
                  <a:pt x="1102783" y="796215"/>
                  <a:pt x="1587500" y="669215"/>
                </a:cubicBezTo>
                <a:cubicBezTo>
                  <a:pt x="2072217" y="542215"/>
                  <a:pt x="2425700" y="1147582"/>
                  <a:pt x="2908300" y="1037515"/>
                </a:cubicBezTo>
                <a:cubicBezTo>
                  <a:pt x="3390900" y="927448"/>
                  <a:pt x="4015317" y="-105485"/>
                  <a:pt x="4483100" y="8815"/>
                </a:cubicBezTo>
                <a:cubicBezTo>
                  <a:pt x="4950883" y="123115"/>
                  <a:pt x="5469467" y="1501065"/>
                  <a:pt x="5715000" y="172331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D49AA-49FC-45C8-8009-86876266C3FF}"/>
              </a:ext>
            </a:extLst>
          </p:cNvPr>
          <p:cNvSpPr txBox="1"/>
          <p:nvPr/>
        </p:nvSpPr>
        <p:spPr>
          <a:xfrm>
            <a:off x="1998545" y="4575552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$105 (5.0%)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150248-CE3D-435D-9C92-2D188E00A77D}"/>
              </a:ext>
            </a:extLst>
          </p:cNvPr>
          <p:cNvSpPr txBox="1"/>
          <p:nvPr/>
        </p:nvSpPr>
        <p:spPr>
          <a:xfrm>
            <a:off x="2040023" y="6037039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$100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18A39-5401-4C5D-8716-42099182B7FC}"/>
              </a:ext>
            </a:extLst>
          </p:cNvPr>
          <p:cNvSpPr txBox="1"/>
          <p:nvPr/>
        </p:nvSpPr>
        <p:spPr>
          <a:xfrm>
            <a:off x="1998545" y="5070978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$103 (3.0%)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009E2-60E7-4A10-AD21-5D065620DB46}"/>
              </a:ext>
            </a:extLst>
          </p:cNvPr>
          <p:cNvSpPr txBox="1"/>
          <p:nvPr/>
        </p:nvSpPr>
        <p:spPr>
          <a:xfrm>
            <a:off x="1998545" y="3612560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$110 (10.0%)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098D93-FFA8-4AD8-BF5B-3C501DCD4E34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3220354" y="5224867"/>
            <a:ext cx="2496758" cy="34783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CF3216-3CD5-42E4-936F-B1D4F3ECE372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329359" y="3766449"/>
            <a:ext cx="3962553" cy="28226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9610F3A-0579-4402-88CE-5278D32807E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220354" y="4729441"/>
            <a:ext cx="1175958" cy="5712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622C63-5C88-409B-872D-C1BAA81C42B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220354" y="4160505"/>
            <a:ext cx="4478933" cy="23859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BC787-E35F-40DA-87B7-F18E01C2DE6A}"/>
              </a:ext>
            </a:extLst>
          </p:cNvPr>
          <p:cNvSpPr txBox="1"/>
          <p:nvPr/>
        </p:nvSpPr>
        <p:spPr>
          <a:xfrm>
            <a:off x="1998545" y="4006616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$107 (7.0%)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8840B-D75E-48A6-8314-5EF5BFA64AFB}"/>
              </a:ext>
            </a:extLst>
          </p:cNvPr>
          <p:cNvSpPr txBox="1"/>
          <p:nvPr/>
        </p:nvSpPr>
        <p:spPr>
          <a:xfrm>
            <a:off x="6714115" y="327687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D7D31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D7D31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차 고점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A741B5-EDDD-402D-AFDF-EA73AE85CCD7}"/>
              </a:ext>
            </a:extLst>
          </p:cNvPr>
          <p:cNvSpPr/>
          <p:nvPr/>
        </p:nvSpPr>
        <p:spPr>
          <a:xfrm>
            <a:off x="7119751" y="3694654"/>
            <a:ext cx="198942" cy="2253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B9B9F1-9D70-4A25-8749-00F205EFA6C5}"/>
              </a:ext>
            </a:extLst>
          </p:cNvPr>
          <p:cNvSpPr/>
          <p:nvPr/>
        </p:nvSpPr>
        <p:spPr>
          <a:xfrm>
            <a:off x="7645329" y="4089898"/>
            <a:ext cx="198942" cy="2253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5B346-E9AD-4F74-8DEB-B74F3A9EBBD5}"/>
              </a:ext>
            </a:extLst>
          </p:cNvPr>
          <p:cNvSpPr txBox="1"/>
          <p:nvPr/>
        </p:nvSpPr>
        <p:spPr>
          <a:xfrm>
            <a:off x="8042161" y="4030475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B9BD5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매도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B9BD5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B9BD5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고점 대비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B9BD5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-3.0% 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B9BD5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하락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B9BD5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5B9BD5"/>
              </a:solidFill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6B8692-D027-41DF-8928-10D73FEF346B}"/>
              </a:ext>
            </a:extLst>
          </p:cNvPr>
          <p:cNvSpPr/>
          <p:nvPr/>
        </p:nvSpPr>
        <p:spPr>
          <a:xfrm>
            <a:off x="4447334" y="4583266"/>
            <a:ext cx="198942" cy="2253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944235D-4D7C-4E97-B7B2-84C235CFFB14}"/>
              </a:ext>
            </a:extLst>
          </p:cNvPr>
          <p:cNvSpPr/>
          <p:nvPr/>
        </p:nvSpPr>
        <p:spPr>
          <a:xfrm>
            <a:off x="5518170" y="5149711"/>
            <a:ext cx="198942" cy="2253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7F41DD-4269-4870-940E-FCEC904A4CC5}"/>
              </a:ext>
            </a:extLst>
          </p:cNvPr>
          <p:cNvSpPr txBox="1"/>
          <p:nvPr/>
        </p:nvSpPr>
        <p:spPr>
          <a:xfrm>
            <a:off x="5000186" y="452022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D7D31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D7D31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차 고점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4B9AD-7363-4860-97A8-FB41CE58F35A}"/>
              </a:ext>
            </a:extLst>
          </p:cNvPr>
          <p:cNvSpPr txBox="1"/>
          <p:nvPr/>
        </p:nvSpPr>
        <p:spPr>
          <a:xfrm>
            <a:off x="4184396" y="5450242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관망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고점 대비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-2.0% 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하락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/>
                </a:solidFill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70AD47"/>
              </a:solidFill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2835F-CA0C-48D5-9847-8C474231A445}"/>
              </a:ext>
            </a:extLst>
          </p:cNvPr>
          <p:cNvSpPr txBox="1"/>
          <p:nvPr/>
        </p:nvSpPr>
        <p:spPr>
          <a:xfrm>
            <a:off x="1411063" y="1850997"/>
            <a:ext cx="936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rgbClr val="4472C4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설정한 고점 대비 일정 비율까지 가격이 내려가면 자동으로 청산 하는 기능</a:t>
            </a:r>
          </a:p>
        </p:txBody>
      </p:sp>
    </p:spTree>
    <p:extLst>
      <p:ext uri="{BB962C8B-B14F-4D97-AF65-F5344CB8AC3E}">
        <p14:creationId xmlns:p14="http://schemas.microsoft.com/office/powerpoint/2010/main" val="34800211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D7881-CEF3-4BA6-B401-D679C055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추적 손절매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69766-44E8-47BB-99C2-65A6F9DA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74" y="2045276"/>
            <a:ext cx="8744651" cy="431424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4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D7881-CEF3-4BA6-B401-D679C055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추적 손절매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69766-44E8-47BB-99C2-65A6F9DA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74" y="2045276"/>
            <a:ext cx="8744651" cy="4314249"/>
          </a:xfrm>
          <a:prstGeom prst="round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5D16D3-342B-456F-9C85-7B126A4861F7}"/>
              </a:ext>
            </a:extLst>
          </p:cNvPr>
          <p:cNvCxnSpPr/>
          <p:nvPr/>
        </p:nvCxnSpPr>
        <p:spPr>
          <a:xfrm flipV="1">
            <a:off x="3009900" y="4286250"/>
            <a:ext cx="942975" cy="151447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C11BD0-5B9A-437B-9774-3AB3BC1F295A}"/>
              </a:ext>
            </a:extLst>
          </p:cNvPr>
          <p:cNvSpPr txBox="1"/>
          <p:nvPr/>
        </p:nvSpPr>
        <p:spPr>
          <a:xfrm>
            <a:off x="2707573" y="485882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AFB27-BAF5-4C8D-BFC1-7F10262EDCEF}"/>
              </a:ext>
            </a:extLst>
          </p:cNvPr>
          <p:cNvSpPr txBox="1"/>
          <p:nvPr/>
        </p:nvSpPr>
        <p:spPr>
          <a:xfrm>
            <a:off x="3650548" y="372745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7FF44-E596-40B3-BCC2-79DA78DA53F8}"/>
              </a:ext>
            </a:extLst>
          </p:cNvPr>
          <p:cNvSpPr txBox="1"/>
          <p:nvPr/>
        </p:nvSpPr>
        <p:spPr>
          <a:xfrm>
            <a:off x="4107748" y="498340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관망</a:t>
            </a:r>
          </a:p>
        </p:txBody>
      </p:sp>
    </p:spTree>
    <p:extLst>
      <p:ext uri="{BB962C8B-B14F-4D97-AF65-F5344CB8AC3E}">
        <p14:creationId xmlns:p14="http://schemas.microsoft.com/office/powerpoint/2010/main" val="27662047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D7881-CEF3-4BA6-B401-D679C055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추적 손절매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69766-44E8-47BB-99C2-65A6F9DA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74" y="2045276"/>
            <a:ext cx="8744651" cy="4314249"/>
          </a:xfrm>
          <a:prstGeom prst="round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5D16D3-342B-456F-9C85-7B126A4861F7}"/>
              </a:ext>
            </a:extLst>
          </p:cNvPr>
          <p:cNvCxnSpPr/>
          <p:nvPr/>
        </p:nvCxnSpPr>
        <p:spPr>
          <a:xfrm flipV="1">
            <a:off x="3009900" y="4286250"/>
            <a:ext cx="942975" cy="151447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C11BD0-5B9A-437B-9774-3AB3BC1F295A}"/>
              </a:ext>
            </a:extLst>
          </p:cNvPr>
          <p:cNvSpPr txBox="1"/>
          <p:nvPr/>
        </p:nvSpPr>
        <p:spPr>
          <a:xfrm>
            <a:off x="2707573" y="485882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AFB27-BAF5-4C8D-BFC1-7F10262EDCEF}"/>
              </a:ext>
            </a:extLst>
          </p:cNvPr>
          <p:cNvSpPr txBox="1"/>
          <p:nvPr/>
        </p:nvSpPr>
        <p:spPr>
          <a:xfrm>
            <a:off x="3650548" y="372745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06F7070-5329-47FC-AD7C-F39EDA736234}"/>
              </a:ext>
            </a:extLst>
          </p:cNvPr>
          <p:cNvCxnSpPr>
            <a:cxnSpLocks/>
          </p:cNvCxnSpPr>
          <p:nvPr/>
        </p:nvCxnSpPr>
        <p:spPr>
          <a:xfrm flipV="1">
            <a:off x="4543425" y="2847975"/>
            <a:ext cx="2828925" cy="200604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C17E99-F323-4AA9-B429-4D9B8A16D04F}"/>
              </a:ext>
            </a:extLst>
          </p:cNvPr>
          <p:cNvSpPr txBox="1"/>
          <p:nvPr/>
        </p:nvSpPr>
        <p:spPr>
          <a:xfrm>
            <a:off x="7021676" y="22587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고점 갱신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7FF44-E596-40B3-BCC2-79DA78DA53F8}"/>
              </a:ext>
            </a:extLst>
          </p:cNvPr>
          <p:cNvSpPr txBox="1"/>
          <p:nvPr/>
        </p:nvSpPr>
        <p:spPr>
          <a:xfrm>
            <a:off x="4107748" y="498340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관망</a:t>
            </a:r>
          </a:p>
        </p:txBody>
      </p:sp>
    </p:spTree>
    <p:extLst>
      <p:ext uri="{BB962C8B-B14F-4D97-AF65-F5344CB8AC3E}">
        <p14:creationId xmlns:p14="http://schemas.microsoft.com/office/powerpoint/2010/main" val="35646833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D7881-CEF3-4BA6-B401-D679C055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추적 손절매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69766-44E8-47BB-99C2-65A6F9DA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74" y="2045276"/>
            <a:ext cx="8744651" cy="4314249"/>
          </a:xfrm>
          <a:prstGeom prst="round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5D16D3-342B-456F-9C85-7B126A4861F7}"/>
              </a:ext>
            </a:extLst>
          </p:cNvPr>
          <p:cNvCxnSpPr/>
          <p:nvPr/>
        </p:nvCxnSpPr>
        <p:spPr>
          <a:xfrm flipV="1">
            <a:off x="3009900" y="4286250"/>
            <a:ext cx="942975" cy="151447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C11BD0-5B9A-437B-9774-3AB3BC1F295A}"/>
              </a:ext>
            </a:extLst>
          </p:cNvPr>
          <p:cNvSpPr txBox="1"/>
          <p:nvPr/>
        </p:nvSpPr>
        <p:spPr>
          <a:xfrm>
            <a:off x="2707573" y="485882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AFB27-BAF5-4C8D-BFC1-7F10262EDCEF}"/>
              </a:ext>
            </a:extLst>
          </p:cNvPr>
          <p:cNvSpPr txBox="1"/>
          <p:nvPr/>
        </p:nvSpPr>
        <p:spPr>
          <a:xfrm>
            <a:off x="3650548" y="372745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06F7070-5329-47FC-AD7C-F39EDA736234}"/>
              </a:ext>
            </a:extLst>
          </p:cNvPr>
          <p:cNvCxnSpPr>
            <a:cxnSpLocks/>
          </p:cNvCxnSpPr>
          <p:nvPr/>
        </p:nvCxnSpPr>
        <p:spPr>
          <a:xfrm flipV="1">
            <a:off x="4543425" y="2847975"/>
            <a:ext cx="2828925" cy="200604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C17E99-F323-4AA9-B429-4D9B8A16D04F}"/>
              </a:ext>
            </a:extLst>
          </p:cNvPr>
          <p:cNvSpPr txBox="1"/>
          <p:nvPr/>
        </p:nvSpPr>
        <p:spPr>
          <a:xfrm>
            <a:off x="7021676" y="22587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고점 갱신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7FF44-E596-40B3-BCC2-79DA78DA53F8}"/>
              </a:ext>
            </a:extLst>
          </p:cNvPr>
          <p:cNvSpPr txBox="1"/>
          <p:nvPr/>
        </p:nvSpPr>
        <p:spPr>
          <a:xfrm>
            <a:off x="4107748" y="498340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57426AA-3398-4BE3-BC72-696538BC0DC4}"/>
              </a:ext>
            </a:extLst>
          </p:cNvPr>
          <p:cNvCxnSpPr/>
          <p:nvPr/>
        </p:nvCxnSpPr>
        <p:spPr>
          <a:xfrm>
            <a:off x="4255201" y="4219575"/>
            <a:ext cx="0" cy="63444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8062253-8ABE-4459-9BF2-BD7170271D21}"/>
              </a:ext>
            </a:extLst>
          </p:cNvPr>
          <p:cNvCxnSpPr>
            <a:cxnSpLocks/>
          </p:cNvCxnSpPr>
          <p:nvPr/>
        </p:nvCxnSpPr>
        <p:spPr>
          <a:xfrm>
            <a:off x="8622598" y="2724150"/>
            <a:ext cx="0" cy="176053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E4E145-FCB9-42E7-98F1-08370024C10F}"/>
              </a:ext>
            </a:extLst>
          </p:cNvPr>
          <p:cNvCxnSpPr/>
          <p:nvPr/>
        </p:nvCxnSpPr>
        <p:spPr>
          <a:xfrm>
            <a:off x="8410575" y="2724150"/>
            <a:ext cx="44767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FB22F3-64D5-446C-B0F7-E4C24FC55896}"/>
              </a:ext>
            </a:extLst>
          </p:cNvPr>
          <p:cNvCxnSpPr/>
          <p:nvPr/>
        </p:nvCxnSpPr>
        <p:spPr>
          <a:xfrm>
            <a:off x="8410575" y="4484688"/>
            <a:ext cx="44767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3FAF27-178F-41CB-B755-654129C746A9}"/>
              </a:ext>
            </a:extLst>
          </p:cNvPr>
          <p:cNvCxnSpPr/>
          <p:nvPr/>
        </p:nvCxnSpPr>
        <p:spPr>
          <a:xfrm>
            <a:off x="4031363" y="4219575"/>
            <a:ext cx="44767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441C3D5-1F9E-40B8-8AFD-2B2C40C17C48}"/>
              </a:ext>
            </a:extLst>
          </p:cNvPr>
          <p:cNvCxnSpPr/>
          <p:nvPr/>
        </p:nvCxnSpPr>
        <p:spPr>
          <a:xfrm>
            <a:off x="4031363" y="4854020"/>
            <a:ext cx="44767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159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D7881-CEF3-4BA6-B401-D679C055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추적 손절매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69766-44E8-47BB-99C2-65A6F9DA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74" y="2045276"/>
            <a:ext cx="8744651" cy="4314249"/>
          </a:xfrm>
          <a:prstGeom prst="round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5D16D3-342B-456F-9C85-7B126A4861F7}"/>
              </a:ext>
            </a:extLst>
          </p:cNvPr>
          <p:cNvCxnSpPr/>
          <p:nvPr/>
        </p:nvCxnSpPr>
        <p:spPr>
          <a:xfrm flipV="1">
            <a:off x="3009900" y="4286250"/>
            <a:ext cx="942975" cy="151447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C11BD0-5B9A-437B-9774-3AB3BC1F295A}"/>
              </a:ext>
            </a:extLst>
          </p:cNvPr>
          <p:cNvSpPr txBox="1"/>
          <p:nvPr/>
        </p:nvSpPr>
        <p:spPr>
          <a:xfrm>
            <a:off x="2707573" y="485882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AFB27-BAF5-4C8D-BFC1-7F10262EDCEF}"/>
              </a:ext>
            </a:extLst>
          </p:cNvPr>
          <p:cNvSpPr txBox="1"/>
          <p:nvPr/>
        </p:nvSpPr>
        <p:spPr>
          <a:xfrm>
            <a:off x="3650548" y="372745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06F7070-5329-47FC-AD7C-F39EDA736234}"/>
              </a:ext>
            </a:extLst>
          </p:cNvPr>
          <p:cNvCxnSpPr>
            <a:cxnSpLocks/>
          </p:cNvCxnSpPr>
          <p:nvPr/>
        </p:nvCxnSpPr>
        <p:spPr>
          <a:xfrm flipV="1">
            <a:off x="4543425" y="2847975"/>
            <a:ext cx="2828925" cy="200604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C17E99-F323-4AA9-B429-4D9B8A16D04F}"/>
              </a:ext>
            </a:extLst>
          </p:cNvPr>
          <p:cNvSpPr txBox="1"/>
          <p:nvPr/>
        </p:nvSpPr>
        <p:spPr>
          <a:xfrm>
            <a:off x="7021676" y="22587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고점 갱신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0F50055-9EA8-425B-950E-3516D8C859E4}"/>
              </a:ext>
            </a:extLst>
          </p:cNvPr>
          <p:cNvCxnSpPr>
            <a:cxnSpLocks/>
          </p:cNvCxnSpPr>
          <p:nvPr/>
        </p:nvCxnSpPr>
        <p:spPr>
          <a:xfrm>
            <a:off x="7677150" y="2914650"/>
            <a:ext cx="1971675" cy="1438276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675B51-0FD0-49BE-A514-B0111E27E070}"/>
              </a:ext>
            </a:extLst>
          </p:cNvPr>
          <p:cNvSpPr txBox="1"/>
          <p:nvPr/>
        </p:nvSpPr>
        <p:spPr>
          <a:xfrm>
            <a:off x="9346498" y="448468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7FF44-E596-40B3-BCC2-79DA78DA53F8}"/>
              </a:ext>
            </a:extLst>
          </p:cNvPr>
          <p:cNvSpPr txBox="1"/>
          <p:nvPr/>
        </p:nvSpPr>
        <p:spPr>
          <a:xfrm>
            <a:off x="4107748" y="498340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57426AA-3398-4BE3-BC72-696538BC0DC4}"/>
              </a:ext>
            </a:extLst>
          </p:cNvPr>
          <p:cNvCxnSpPr/>
          <p:nvPr/>
        </p:nvCxnSpPr>
        <p:spPr>
          <a:xfrm>
            <a:off x="4255201" y="4219575"/>
            <a:ext cx="0" cy="63444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8062253-8ABE-4459-9BF2-BD7170271D21}"/>
              </a:ext>
            </a:extLst>
          </p:cNvPr>
          <p:cNvCxnSpPr>
            <a:cxnSpLocks/>
          </p:cNvCxnSpPr>
          <p:nvPr/>
        </p:nvCxnSpPr>
        <p:spPr>
          <a:xfrm>
            <a:off x="8622598" y="2724150"/>
            <a:ext cx="0" cy="176053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E4E145-FCB9-42E7-98F1-08370024C10F}"/>
              </a:ext>
            </a:extLst>
          </p:cNvPr>
          <p:cNvCxnSpPr/>
          <p:nvPr/>
        </p:nvCxnSpPr>
        <p:spPr>
          <a:xfrm>
            <a:off x="8410575" y="2724150"/>
            <a:ext cx="44767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FB22F3-64D5-446C-B0F7-E4C24FC55896}"/>
              </a:ext>
            </a:extLst>
          </p:cNvPr>
          <p:cNvCxnSpPr/>
          <p:nvPr/>
        </p:nvCxnSpPr>
        <p:spPr>
          <a:xfrm>
            <a:off x="8410575" y="4484688"/>
            <a:ext cx="44767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3FAF27-178F-41CB-B755-654129C746A9}"/>
              </a:ext>
            </a:extLst>
          </p:cNvPr>
          <p:cNvCxnSpPr/>
          <p:nvPr/>
        </p:nvCxnSpPr>
        <p:spPr>
          <a:xfrm>
            <a:off x="4031363" y="4219575"/>
            <a:ext cx="44767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441C3D5-1F9E-40B8-8AFD-2B2C40C17C48}"/>
              </a:ext>
            </a:extLst>
          </p:cNvPr>
          <p:cNvCxnSpPr/>
          <p:nvPr/>
        </p:nvCxnSpPr>
        <p:spPr>
          <a:xfrm>
            <a:off x="4031363" y="4854020"/>
            <a:ext cx="44767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451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D7881-CEF3-4BA6-B401-D679C055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추적 손절매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69766-44E8-47BB-99C2-65A6F9DA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74" y="2045276"/>
            <a:ext cx="8744651" cy="4314249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675B51-0FD0-49BE-A514-B0111E27E070}"/>
              </a:ext>
            </a:extLst>
          </p:cNvPr>
          <p:cNvSpPr txBox="1"/>
          <p:nvPr/>
        </p:nvSpPr>
        <p:spPr>
          <a:xfrm>
            <a:off x="8815387" y="485402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8062253-8ABE-4459-9BF2-BD7170271D21}"/>
              </a:ext>
            </a:extLst>
          </p:cNvPr>
          <p:cNvCxnSpPr>
            <a:cxnSpLocks/>
          </p:cNvCxnSpPr>
          <p:nvPr/>
        </p:nvCxnSpPr>
        <p:spPr>
          <a:xfrm>
            <a:off x="8622598" y="4352926"/>
            <a:ext cx="0" cy="14557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E4E145-FCB9-42E7-98F1-08370024C10F}"/>
              </a:ext>
            </a:extLst>
          </p:cNvPr>
          <p:cNvCxnSpPr>
            <a:cxnSpLocks/>
          </p:cNvCxnSpPr>
          <p:nvPr/>
        </p:nvCxnSpPr>
        <p:spPr>
          <a:xfrm>
            <a:off x="8458200" y="4352926"/>
            <a:ext cx="76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FB22F3-64D5-446C-B0F7-E4C24FC55896}"/>
              </a:ext>
            </a:extLst>
          </p:cNvPr>
          <p:cNvCxnSpPr>
            <a:cxnSpLocks/>
          </p:cNvCxnSpPr>
          <p:nvPr/>
        </p:nvCxnSpPr>
        <p:spPr>
          <a:xfrm>
            <a:off x="3457575" y="5808663"/>
            <a:ext cx="539115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15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48047" y="2003755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686ADD-7BA8-B6D8-1957-F5C0AFCDAECC}"/>
              </a:ext>
            </a:extLst>
          </p:cNvPr>
          <p:cNvGrpSpPr/>
          <p:nvPr/>
        </p:nvGrpSpPr>
        <p:grpSpPr>
          <a:xfrm>
            <a:off x="2954755" y="2890563"/>
            <a:ext cx="6282490" cy="2454531"/>
            <a:chOff x="4298546" y="2890563"/>
            <a:chExt cx="6282490" cy="24545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298546" y="2890563"/>
              <a:ext cx="62824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 트레이딩의 기본 거래</a:t>
              </a:r>
              <a:endPara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종목의 상승율만으로 수익을 내는 방식</a:t>
              </a:r>
              <a:endPara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현물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’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이라는 단어는 선물과 구분 짓기 위한 의미가 강함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999C74-1D3E-F066-D333-36428460374E}"/>
                </a:ext>
              </a:extLst>
            </p:cNvPr>
            <p:cNvGrpSpPr/>
            <p:nvPr/>
          </p:nvGrpSpPr>
          <p:grpSpPr>
            <a:xfrm>
              <a:off x="6635010" y="4321519"/>
              <a:ext cx="1609562" cy="1023575"/>
              <a:chOff x="2230363" y="3060977"/>
              <a:chExt cx="1609562" cy="102357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284D83B-292E-07E9-A277-5AE7AAB12D88}"/>
                  </a:ext>
                </a:extLst>
              </p:cNvPr>
              <p:cNvGrpSpPr/>
              <p:nvPr/>
            </p:nvGrpSpPr>
            <p:grpSpPr>
              <a:xfrm>
                <a:off x="2230363" y="3574053"/>
                <a:ext cx="1609562" cy="510499"/>
                <a:chOff x="2208586" y="3574053"/>
                <a:chExt cx="1609562" cy="510499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0724FB-9A3C-BC27-FD9B-57CBCB880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587" y="3574212"/>
                  <a:ext cx="388561" cy="510181"/>
                </a:xfrm>
                <a:prstGeom prst="rect">
                  <a:avLst/>
                </a:prstGeom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F8DF9817-39B8-7417-B594-BCEF67959294}"/>
                    </a:ext>
                  </a:extLst>
                </p:cNvPr>
                <p:cNvGrpSpPr/>
                <p:nvPr/>
              </p:nvGrpSpPr>
              <p:grpSpPr>
                <a:xfrm>
                  <a:off x="2208586" y="3574053"/>
                  <a:ext cx="1092259" cy="510499"/>
                  <a:chOff x="3174693" y="2588202"/>
                  <a:chExt cx="1811224" cy="846528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54E4D974-9C4C-A136-4713-099725F287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74693" y="2589198"/>
                    <a:ext cx="845534" cy="845532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BEFDEF76-1FDD-F0C4-CBB2-B95A10A99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9917" y="2588202"/>
                    <a:ext cx="846000" cy="8460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0F2E58-5ADF-D9F6-D3B9-D144E911799D}"/>
                  </a:ext>
                </a:extLst>
              </p:cNvPr>
              <p:cNvSpPr txBox="1"/>
              <p:nvPr/>
            </p:nvSpPr>
            <p:spPr>
              <a:xfrm>
                <a:off x="2237490" y="3060977"/>
                <a:ext cx="1595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지원 거래소</a:t>
                </a:r>
                <a:endParaRPr lang="ko-KR" altLang="en-US" sz="16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5642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582DE5-8C77-4DC4-A60F-E46213CA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손절폭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80342-F1AF-4816-B041-7819AB7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87" y="2050009"/>
            <a:ext cx="7382226" cy="4309553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594FF-1794-49E7-A3EE-C9A736B1014E}"/>
              </a:ext>
            </a:extLst>
          </p:cNvPr>
          <p:cNvSpPr txBox="1"/>
          <p:nvPr/>
        </p:nvSpPr>
        <p:spPr>
          <a:xfrm>
            <a:off x="5572125" y="327874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예상치 못한 급등락에서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4E550-5EB2-466E-ACAB-44A653D1B87C}"/>
              </a:ext>
            </a:extLst>
          </p:cNvPr>
          <p:cNvSpPr txBox="1"/>
          <p:nvPr/>
        </p:nvSpPr>
        <p:spPr>
          <a:xfrm>
            <a:off x="5799751" y="361046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손실을 최소화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166827-3EB1-41A1-A7F6-5B809C275CBE}"/>
              </a:ext>
            </a:extLst>
          </p:cNvPr>
          <p:cNvCxnSpPr>
            <a:cxnSpLocks/>
          </p:cNvCxnSpPr>
          <p:nvPr/>
        </p:nvCxnSpPr>
        <p:spPr>
          <a:xfrm flipH="1">
            <a:off x="4476751" y="3648075"/>
            <a:ext cx="581024" cy="0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03E6282-C1F7-47E2-BCD7-B0CE30812C95}"/>
              </a:ext>
            </a:extLst>
          </p:cNvPr>
          <p:cNvCxnSpPr>
            <a:cxnSpLocks/>
          </p:cNvCxnSpPr>
          <p:nvPr/>
        </p:nvCxnSpPr>
        <p:spPr>
          <a:xfrm>
            <a:off x="8457916" y="3648075"/>
            <a:ext cx="505110" cy="0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87D7BB-8A87-4817-A5D9-B08C9757E432}"/>
              </a:ext>
            </a:extLst>
          </p:cNvPr>
          <p:cNvSpPr txBox="1"/>
          <p:nvPr/>
        </p:nvSpPr>
        <p:spPr>
          <a:xfrm>
            <a:off x="5323658" y="2738654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캔들이 완성되어야 보조지표에 반영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738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582DE5-8C77-4DC4-A60F-E46213CA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레버리지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4FC30-925E-4EBA-BF67-48DE3F77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87" y="2050009"/>
            <a:ext cx="7382226" cy="4309553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537EE1-AE13-4BDB-B9B6-AA9140DDAA36}"/>
              </a:ext>
            </a:extLst>
          </p:cNvPr>
          <p:cNvSpPr txBox="1"/>
          <p:nvPr/>
        </p:nvSpPr>
        <p:spPr>
          <a:xfrm>
            <a:off x="5029200" y="2620569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기간 내 최대등락폭이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10%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라면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6FFAD-C385-43A6-85D2-566E406CE656}"/>
              </a:ext>
            </a:extLst>
          </p:cNvPr>
          <p:cNvSpPr txBox="1"/>
          <p:nvPr/>
        </p:nvSpPr>
        <p:spPr>
          <a:xfrm>
            <a:off x="4846457" y="3761689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레버리지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 까지는 안전할 것이다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E378E-5E45-491D-8FBD-1D5DFAFAB293}"/>
              </a:ext>
            </a:extLst>
          </p:cNvPr>
          <p:cNvSpPr txBox="1"/>
          <p:nvPr/>
        </p:nvSpPr>
        <p:spPr>
          <a:xfrm>
            <a:off x="4774322" y="3191129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앞으로도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10%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이하일 것으로 가정하여</a:t>
            </a:r>
          </a:p>
        </p:txBody>
      </p:sp>
    </p:spTree>
    <p:extLst>
      <p:ext uri="{BB962C8B-B14F-4D97-AF65-F5344CB8AC3E}">
        <p14:creationId xmlns:p14="http://schemas.microsoft.com/office/powerpoint/2010/main" val="26242494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3BCEC-3E11-4184-838F-B73D60B27298}"/>
              </a:ext>
            </a:extLst>
          </p:cNvPr>
          <p:cNvSpPr txBox="1"/>
          <p:nvPr/>
        </p:nvSpPr>
        <p:spPr>
          <a:xfrm>
            <a:off x="1758114" y="2560201"/>
            <a:ext cx="2731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강의 수강 이후</a:t>
            </a:r>
            <a:r>
              <a:rPr lang="en-US" altLang="ko-KR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ko-KR" altLang="en-US" sz="3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A163D-E1D6-4DC2-ACFF-C5BDBDF4E487}"/>
              </a:ext>
            </a:extLst>
          </p:cNvPr>
          <p:cNvSpPr txBox="1"/>
          <p:nvPr/>
        </p:nvSpPr>
        <p:spPr>
          <a:xfrm>
            <a:off x="1758114" y="3282136"/>
            <a:ext cx="86757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6000">
                <a:latin typeface="나눔스퀘어" panose="020B0600000101010101" pitchFamily="50" charset="-127"/>
                <a:ea typeface="나눔스퀘어" panose="020B0600000101010101" pitchFamily="50" charset="-127"/>
              </a:rPr>
              <a:t>당신의 목적은 무엇인가요</a:t>
            </a:r>
            <a:r>
              <a:rPr lang="en-US" altLang="ko-KR" sz="600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6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0999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B31B8-86A8-DD62-2987-EA8800A5A4DD}"/>
              </a:ext>
            </a:extLst>
          </p:cNvPr>
          <p:cNvSpPr txBox="1"/>
          <p:nvPr/>
        </p:nvSpPr>
        <p:spPr>
          <a:xfrm>
            <a:off x="1863912" y="2568744"/>
            <a:ext cx="5075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실전 </a:t>
            </a:r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매매에 적용하기는 아직</a:t>
            </a:r>
            <a:r>
              <a:rPr lang="en-US" altLang="ko-KR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32FDB-BBD4-951A-935F-15905C22B253}"/>
              </a:ext>
            </a:extLst>
          </p:cNvPr>
          <p:cNvSpPr txBox="1"/>
          <p:nvPr/>
        </p:nvSpPr>
        <p:spPr>
          <a:xfrm>
            <a:off x="1863912" y="3273594"/>
            <a:ext cx="8464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6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어려우실 </a:t>
            </a:r>
            <a:r>
              <a:rPr lang="ko-KR" altLang="en-US" sz="6000">
                <a:latin typeface="나눔스퀘어" panose="020B0600000101010101" pitchFamily="50" charset="-127"/>
                <a:ea typeface="나눔스퀘어" panose="020B0600000101010101" pitchFamily="50" charset="-127"/>
              </a:rPr>
              <a:t>거라 생각합니다</a:t>
            </a:r>
            <a:r>
              <a:rPr lang="en-US" altLang="ko-KR" sz="6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9427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8A766-9082-E1B5-883F-94128508E622}"/>
              </a:ext>
            </a:extLst>
          </p:cNvPr>
          <p:cNvSpPr txBox="1"/>
          <p:nvPr/>
        </p:nvSpPr>
        <p:spPr>
          <a:xfrm>
            <a:off x="1876736" y="1949721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검증된 </a:t>
            </a:r>
            <a:r>
              <a:rPr lang="ko-KR" altLang="en-US" sz="320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</a:t>
            </a:r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rPr>
              <a:t>종과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C1B63-843F-B499-8976-22AAC37C20AF}"/>
              </a:ext>
            </a:extLst>
          </p:cNvPr>
          <p:cNvSpPr txBox="1"/>
          <p:nvPr/>
        </p:nvSpPr>
        <p:spPr>
          <a:xfrm>
            <a:off x="1876736" y="2680310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트레이딩 기술</a:t>
            </a:r>
            <a:r>
              <a:rPr lang="ko-KR" altLang="en-US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갖춘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5ED9F-D867-A3CE-8A7D-4E96260655B1}"/>
              </a:ext>
            </a:extLst>
          </p:cNvPr>
          <p:cNvSpPr txBox="1"/>
          <p:nvPr/>
        </p:nvSpPr>
        <p:spPr>
          <a:xfrm>
            <a:off x="1876736" y="3707951"/>
            <a:ext cx="8438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느티소프트</a:t>
            </a:r>
            <a:r>
              <a:rPr lang="ko-KR" altLang="en-US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만의  </a:t>
            </a:r>
            <a:r>
              <a:rPr lang="ko-KR" altLang="en-US" sz="72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도구</a:t>
            </a:r>
            <a:r>
              <a:rPr lang="ko-KR" altLang="en-US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소개합니다</a:t>
            </a:r>
            <a:r>
              <a:rPr lang="en-US" altLang="ko-KR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234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29A21-D756-4AA7-A42C-78CEFBAC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B14C1F-0A65-4DE9-BC4C-F3A91A755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편리한 투자를 합시다</a:t>
            </a:r>
          </a:p>
        </p:txBody>
      </p:sp>
      <p:pic>
        <p:nvPicPr>
          <p:cNvPr id="6" name="그래픽 5" descr="프로그래머">
            <a:extLst>
              <a:ext uri="{FF2B5EF4-FFF2-40B4-BE49-F238E27FC236}">
                <a16:creationId xmlns:a16="http://schemas.microsoft.com/office/drawing/2014/main" id="{C6C298A0-306F-4444-9FCD-5F3A9051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2958" y="1737221"/>
            <a:ext cx="3966594" cy="39665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9451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0D35F-C515-D1B3-E466-E50ACEE0E314}"/>
              </a:ext>
            </a:extLst>
          </p:cNvPr>
          <p:cNvSpPr txBox="1"/>
          <p:nvPr/>
        </p:nvSpPr>
        <p:spPr>
          <a:xfrm>
            <a:off x="2308745" y="2921168"/>
            <a:ext cx="7574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6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양손을 들어주세요</a:t>
            </a:r>
          </a:p>
        </p:txBody>
      </p:sp>
    </p:spTree>
    <p:extLst>
      <p:ext uri="{BB962C8B-B14F-4D97-AF65-F5344CB8AC3E}">
        <p14:creationId xmlns:p14="http://schemas.microsoft.com/office/powerpoint/2010/main" val="40809043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apping Hands Background PNG Image">
            <a:extLst>
              <a:ext uri="{FF2B5EF4-FFF2-40B4-BE49-F238E27FC236}">
                <a16:creationId xmlns:a16="http://schemas.microsoft.com/office/drawing/2014/main" id="{E2301D92-9ABF-B6A1-C08F-759B1B2B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238" y="268708"/>
            <a:ext cx="4551523" cy="50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A99EF8-7B11-40D3-AD2B-916BE3503E69}"/>
              </a:ext>
            </a:extLst>
          </p:cNvPr>
          <p:cNvSpPr txBox="1"/>
          <p:nvPr/>
        </p:nvSpPr>
        <p:spPr>
          <a:xfrm>
            <a:off x="3409205" y="5582773"/>
            <a:ext cx="5373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입장합니다</a:t>
            </a:r>
            <a:endParaRPr lang="ko-KR" altLang="en-US"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8884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5245A-4253-A4A0-97FE-3422CD3C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551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87181D-1C6B-ABED-CFA3-E2DADA14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C2B1CA-D173-F2BE-A984-10258F6719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8B3499-BF97-490E-AD47-06AFB06BADED}"/>
              </a:ext>
            </a:extLst>
          </p:cNvPr>
          <p:cNvSpPr txBox="1"/>
          <p:nvPr/>
        </p:nvSpPr>
        <p:spPr>
          <a:xfrm>
            <a:off x="4205097" y="2276322"/>
            <a:ext cx="3781805" cy="114704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느티소프트의 노하우를 담아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지금까지도 꾸준히 발전 중인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7DBC9-8147-437F-BD9A-BB47C2A9F086}"/>
              </a:ext>
            </a:extLst>
          </p:cNvPr>
          <p:cNvSpPr txBox="1"/>
          <p:nvPr/>
        </p:nvSpPr>
        <p:spPr>
          <a:xfrm>
            <a:off x="3243328" y="3821726"/>
            <a:ext cx="5705344" cy="75995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ZTS (Zelkova Trading System)</a:t>
            </a:r>
          </a:p>
        </p:txBody>
      </p:sp>
    </p:spTree>
    <p:extLst>
      <p:ext uri="{BB962C8B-B14F-4D97-AF65-F5344CB8AC3E}">
        <p14:creationId xmlns:p14="http://schemas.microsoft.com/office/powerpoint/2010/main" val="27035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39469" y="2003755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수익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150E8-DB18-A2E1-9635-E7E365551F5D}"/>
              </a:ext>
            </a:extLst>
          </p:cNvPr>
          <p:cNvSpPr txBox="1"/>
          <p:nvPr/>
        </p:nvSpPr>
        <p:spPr>
          <a:xfrm>
            <a:off x="8031361" y="3006912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F4D70-881D-4B67-611E-66B30C1A9701}"/>
              </a:ext>
            </a:extLst>
          </p:cNvPr>
          <p:cNvSpPr txBox="1"/>
          <p:nvPr/>
        </p:nvSpPr>
        <p:spPr>
          <a:xfrm>
            <a:off x="1274709" y="4300264"/>
            <a:ext cx="28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매수시점이 곧 진입 시점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296517-0F60-6DC3-63A6-D81D4D71CBA5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6A575B1-9B5D-593A-6E7B-579B4AFECD04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36BEF95-C29A-6A9F-B864-0AF63F74A453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C564C6D-B466-0F1E-617B-02C15FCC6805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16" name="사각형: 둥근 모서리 21">
                <a:extLst>
                  <a:ext uri="{FF2B5EF4-FFF2-40B4-BE49-F238E27FC236}">
                    <a16:creationId xmlns:a16="http://schemas.microsoft.com/office/drawing/2014/main" id="{D7BF09E4-0762-1144-F137-C229B30313C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AAF221D-FB96-6E5E-6508-0BCCADF36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화살표: 위쪽 17">
                <a:extLst>
                  <a:ext uri="{FF2B5EF4-FFF2-40B4-BE49-F238E27FC236}">
                    <a16:creationId xmlns:a16="http://schemas.microsoft.com/office/drawing/2014/main" id="{C2C34DDB-ED00-606E-02A4-4BFE80D8C53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D0374D2-3AC8-A612-4FD1-4E2C079EB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306D1AC-BD92-2327-851E-11F911235A38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4B9D809-1DF3-A9B0-BBBD-E479CF1ABA5E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102232" y="4819596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상승했다면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수익을 얻음</a:t>
            </a:r>
          </a:p>
        </p:txBody>
      </p:sp>
    </p:spTree>
    <p:extLst>
      <p:ext uri="{BB962C8B-B14F-4D97-AF65-F5344CB8AC3E}">
        <p14:creationId xmlns:p14="http://schemas.microsoft.com/office/powerpoint/2010/main" val="29721367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87181D-1C6B-ABED-CFA3-E2DADA14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C2B1CA-D173-F2BE-A984-10258F6719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3470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D8DF8EB-B0C2-4A11-BE09-2527302951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D318BA-9E86-467F-B660-184C695D37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284032-1055-4F71-8F45-140C6BA48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12" t="10000" r="14219" b="38888"/>
            <a:stretch/>
          </p:blipFill>
          <p:spPr>
            <a:xfrm>
              <a:off x="1257300" y="685800"/>
              <a:ext cx="9201150" cy="35052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BECF64-9E97-4CD9-B9C0-A566D73D7860}"/>
              </a:ext>
            </a:extLst>
          </p:cNvPr>
          <p:cNvSpPr txBox="1"/>
          <p:nvPr/>
        </p:nvSpPr>
        <p:spPr>
          <a:xfrm>
            <a:off x="3434776" y="4072950"/>
            <a:ext cx="484619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 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종을 소개합니다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1248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D8DF8EB-B0C2-4A11-BE09-2527302951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D318BA-9E86-467F-B660-184C695D37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284032-1055-4F71-8F45-140C6BA48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12" t="10000" r="14219" b="38888"/>
            <a:stretch/>
          </p:blipFill>
          <p:spPr>
            <a:xfrm>
              <a:off x="1257300" y="685800"/>
              <a:ext cx="9201150" cy="35052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794A46-DB51-4166-A64B-DDC5EEA60937}"/>
              </a:ext>
            </a:extLst>
          </p:cNvPr>
          <p:cNvSpPr txBox="1"/>
          <p:nvPr/>
        </p:nvSpPr>
        <p:spPr>
          <a:xfrm>
            <a:off x="3797742" y="4543425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FAC45-B71B-46B6-91C7-7548E7B888B1}"/>
              </a:ext>
            </a:extLst>
          </p:cNvPr>
          <p:cNvSpPr txBox="1"/>
          <p:nvPr/>
        </p:nvSpPr>
        <p:spPr>
          <a:xfrm>
            <a:off x="6603236" y="4543424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 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44B9806-70D6-4AE0-A3A6-BC806F573210}"/>
              </a:ext>
            </a:extLst>
          </p:cNvPr>
          <p:cNvSpPr/>
          <p:nvPr/>
        </p:nvSpPr>
        <p:spPr>
          <a:xfrm>
            <a:off x="4133850" y="2924175"/>
            <a:ext cx="352425" cy="35242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38CE35B-1BD7-458B-8DB2-9E068BEF315E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4310063" y="3276600"/>
            <a:ext cx="0" cy="126682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B140E7C-974E-4EA6-A3C4-D54DD1FAF6CF}"/>
              </a:ext>
            </a:extLst>
          </p:cNvPr>
          <p:cNvSpPr/>
          <p:nvPr/>
        </p:nvSpPr>
        <p:spPr>
          <a:xfrm>
            <a:off x="6932932" y="3276600"/>
            <a:ext cx="352425" cy="35242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A149F-0792-49A8-87BA-A402195CE998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7109145" y="3629025"/>
            <a:ext cx="0" cy="9144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3376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D8DF8EB-B0C2-4A11-BE09-2527302951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D318BA-9E86-467F-B660-184C695D37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284032-1055-4F71-8F45-140C6BA48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12" t="10000" r="14219" b="38888"/>
            <a:stretch/>
          </p:blipFill>
          <p:spPr>
            <a:xfrm>
              <a:off x="1257300" y="685800"/>
              <a:ext cx="9201150" cy="3505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D1620-2011-4501-B511-7303AB41CAB1}"/>
              </a:ext>
            </a:extLst>
          </p:cNvPr>
          <p:cNvSpPr txBox="1"/>
          <p:nvPr/>
        </p:nvSpPr>
        <p:spPr>
          <a:xfrm>
            <a:off x="2521944" y="4292025"/>
            <a:ext cx="7148111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밝은 초록은 상승 추세 증가를 의미합니다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48F070F-0215-428B-9FAE-E06D5F5B7AED}"/>
              </a:ext>
            </a:extLst>
          </p:cNvPr>
          <p:cNvCxnSpPr/>
          <p:nvPr/>
        </p:nvCxnSpPr>
        <p:spPr>
          <a:xfrm flipV="1">
            <a:off x="6096000" y="2295525"/>
            <a:ext cx="762000" cy="4953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6586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D8DF8EB-B0C2-4A11-BE09-2527302951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D318BA-9E86-467F-B660-184C695D37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284032-1055-4F71-8F45-140C6BA48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12" t="10000" r="14219" b="38888"/>
            <a:stretch/>
          </p:blipFill>
          <p:spPr>
            <a:xfrm>
              <a:off x="1257300" y="685800"/>
              <a:ext cx="9201150" cy="3505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D1620-2011-4501-B511-7303AB41CAB1}"/>
              </a:ext>
            </a:extLst>
          </p:cNvPr>
          <p:cNvSpPr txBox="1"/>
          <p:nvPr/>
        </p:nvSpPr>
        <p:spPr>
          <a:xfrm>
            <a:off x="2335194" y="4292025"/>
            <a:ext cx="7521611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어두운 초록은 상승 추세 감소를 의미합니다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48F070F-0215-428B-9FAE-E06D5F5B7AED}"/>
              </a:ext>
            </a:extLst>
          </p:cNvPr>
          <p:cNvCxnSpPr>
            <a:cxnSpLocks/>
          </p:cNvCxnSpPr>
          <p:nvPr/>
        </p:nvCxnSpPr>
        <p:spPr>
          <a:xfrm>
            <a:off x="6915150" y="1962150"/>
            <a:ext cx="619125" cy="1143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751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8F3EF7-BC39-45E5-B8DB-CCE7BAC570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FFE192-017D-44BD-A627-12FE33D9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84D51E-C717-4EDE-AE0F-FAC36983353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00628A-429F-4E3D-BB5E-8C6944BF8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81" t="5972" r="14297" b="39861"/>
            <a:stretch/>
          </p:blipFill>
          <p:spPr>
            <a:xfrm>
              <a:off x="1314450" y="409574"/>
              <a:ext cx="9134475" cy="371475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35DFC7-CA97-4FA5-BFAE-60D8B8A0B67E}"/>
              </a:ext>
            </a:extLst>
          </p:cNvPr>
          <p:cNvSpPr txBox="1"/>
          <p:nvPr/>
        </p:nvSpPr>
        <p:spPr>
          <a:xfrm>
            <a:off x="2521944" y="4292025"/>
            <a:ext cx="7148111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밝은 빨강은 하락 추세 증가를 의미합니다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405A458-C763-46E3-85A9-D16F7DB6C0A6}"/>
              </a:ext>
            </a:extLst>
          </p:cNvPr>
          <p:cNvCxnSpPr>
            <a:cxnSpLocks/>
          </p:cNvCxnSpPr>
          <p:nvPr/>
        </p:nvCxnSpPr>
        <p:spPr>
          <a:xfrm>
            <a:off x="6219825" y="2019300"/>
            <a:ext cx="581025" cy="1905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64696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8F3EF7-BC39-45E5-B8DB-CCE7BAC570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FFE192-017D-44BD-A627-12FE33D9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84D51E-C717-4EDE-AE0F-FAC36983353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00628A-429F-4E3D-BB5E-8C6944BF8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81" t="5972" r="14297" b="39861"/>
            <a:stretch/>
          </p:blipFill>
          <p:spPr>
            <a:xfrm>
              <a:off x="1314450" y="409574"/>
              <a:ext cx="9134475" cy="371475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35DFC7-CA97-4FA5-BFAE-60D8B8A0B67E}"/>
              </a:ext>
            </a:extLst>
          </p:cNvPr>
          <p:cNvSpPr txBox="1"/>
          <p:nvPr/>
        </p:nvSpPr>
        <p:spPr>
          <a:xfrm>
            <a:off x="2335194" y="4292025"/>
            <a:ext cx="7521611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어두운 빨강은 하락 추세 감소를 의미합니다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405A458-C763-46E3-85A9-D16F7DB6C0A6}"/>
              </a:ext>
            </a:extLst>
          </p:cNvPr>
          <p:cNvCxnSpPr>
            <a:cxnSpLocks/>
          </p:cNvCxnSpPr>
          <p:nvPr/>
        </p:nvCxnSpPr>
        <p:spPr>
          <a:xfrm>
            <a:off x="7010400" y="2305048"/>
            <a:ext cx="86677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6154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163C621-572E-4AB8-8E9A-EE9C8062515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7690455-5F8C-4D37-8DDD-333079DF0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E5CB51-0ECB-4D82-94BA-B002D002022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3A6ABC-8F64-4993-A2DB-6A7ACEF1E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03" t="6111" r="14219" b="39722"/>
            <a:stretch/>
          </p:blipFill>
          <p:spPr>
            <a:xfrm>
              <a:off x="1304925" y="419100"/>
              <a:ext cx="9153526" cy="37147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C77CFD-08C5-4F0A-A5E4-C5306A28D0F0}"/>
              </a:ext>
            </a:extLst>
          </p:cNvPr>
          <p:cNvSpPr txBox="1"/>
          <p:nvPr/>
        </p:nvSpPr>
        <p:spPr>
          <a:xfrm>
            <a:off x="3184786" y="4292025"/>
            <a:ext cx="582242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회색은 변동성 증가를 의미합니다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E327AB0-55BB-484D-B86C-FBBCC5286022}"/>
              </a:ext>
            </a:extLst>
          </p:cNvPr>
          <p:cNvCxnSpPr>
            <a:cxnSpLocks/>
          </p:cNvCxnSpPr>
          <p:nvPr/>
        </p:nvCxnSpPr>
        <p:spPr>
          <a:xfrm flipV="1">
            <a:off x="7210425" y="2066925"/>
            <a:ext cx="1219200" cy="60959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A92DB90-DB09-4682-B717-BF860B558E50}"/>
              </a:ext>
            </a:extLst>
          </p:cNvPr>
          <p:cNvCxnSpPr>
            <a:cxnSpLocks/>
          </p:cNvCxnSpPr>
          <p:nvPr/>
        </p:nvCxnSpPr>
        <p:spPr>
          <a:xfrm flipV="1">
            <a:off x="1495425" y="2676523"/>
            <a:ext cx="1428750" cy="21907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BB03C2E-117E-4477-9FBC-0EB64EA28201}"/>
              </a:ext>
            </a:extLst>
          </p:cNvPr>
          <p:cNvCxnSpPr>
            <a:cxnSpLocks/>
          </p:cNvCxnSpPr>
          <p:nvPr/>
        </p:nvCxnSpPr>
        <p:spPr>
          <a:xfrm>
            <a:off x="3724275" y="1863150"/>
            <a:ext cx="895350" cy="24663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7008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163C621-572E-4AB8-8E9A-EE9C8062515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7690455-5F8C-4D37-8DDD-333079DF0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E5CB51-0ECB-4D82-94BA-B002D002022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3A6ABC-8F64-4993-A2DB-6A7ACEF1E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03" t="6111" r="14219" b="39722"/>
            <a:stretch/>
          </p:blipFill>
          <p:spPr>
            <a:xfrm>
              <a:off x="1304925" y="419100"/>
              <a:ext cx="9153526" cy="37147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C77CFD-08C5-4F0A-A5E4-C5306A28D0F0}"/>
              </a:ext>
            </a:extLst>
          </p:cNvPr>
          <p:cNvSpPr txBox="1"/>
          <p:nvPr/>
        </p:nvSpPr>
        <p:spPr>
          <a:xfrm>
            <a:off x="3184786" y="4292025"/>
            <a:ext cx="582242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검정은 변동성 감소를 의미합니다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E327AB0-55BB-484D-B86C-FBBCC5286022}"/>
              </a:ext>
            </a:extLst>
          </p:cNvPr>
          <p:cNvCxnSpPr>
            <a:cxnSpLocks/>
          </p:cNvCxnSpPr>
          <p:nvPr/>
        </p:nvCxnSpPr>
        <p:spPr>
          <a:xfrm>
            <a:off x="8388089" y="1981198"/>
            <a:ext cx="18703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BB03C2E-117E-4477-9FBC-0EB64EA28201}"/>
              </a:ext>
            </a:extLst>
          </p:cNvPr>
          <p:cNvCxnSpPr>
            <a:cxnSpLocks/>
          </p:cNvCxnSpPr>
          <p:nvPr/>
        </p:nvCxnSpPr>
        <p:spPr>
          <a:xfrm>
            <a:off x="3019425" y="1981200"/>
            <a:ext cx="657225" cy="857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5CB546-71AE-4AD7-ABAC-AAFF32DF1D91}"/>
              </a:ext>
            </a:extLst>
          </p:cNvPr>
          <p:cNvCxnSpPr>
            <a:cxnSpLocks/>
          </p:cNvCxnSpPr>
          <p:nvPr/>
        </p:nvCxnSpPr>
        <p:spPr>
          <a:xfrm>
            <a:off x="4652963" y="2676523"/>
            <a:ext cx="82391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572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D8DF8EB-B0C2-4A11-BE09-2527302951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D318BA-9E86-467F-B660-184C695D37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284032-1055-4F71-8F45-140C6BA48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12" t="10000" r="14219" b="38888"/>
            <a:stretch/>
          </p:blipFill>
          <p:spPr>
            <a:xfrm>
              <a:off x="1257300" y="685800"/>
              <a:ext cx="9201150" cy="35052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B34CB0-6D77-48D2-AB29-BF4B3B789389}"/>
              </a:ext>
            </a:extLst>
          </p:cNvPr>
          <p:cNvSpPr txBox="1"/>
          <p:nvPr/>
        </p:nvSpPr>
        <p:spPr>
          <a:xfrm>
            <a:off x="3371536" y="4292025"/>
            <a:ext cx="544892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분홍은 상승 추세를 의미합니다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1887C19-7DD8-4325-A2C3-EA962B7BD3BE}"/>
              </a:ext>
            </a:extLst>
          </p:cNvPr>
          <p:cNvCxnSpPr/>
          <p:nvPr/>
        </p:nvCxnSpPr>
        <p:spPr>
          <a:xfrm flipV="1">
            <a:off x="6019800" y="2400300"/>
            <a:ext cx="762000" cy="4953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BB93A74-90E8-4E4A-92E6-049C6E3A5E68}"/>
              </a:ext>
            </a:extLst>
          </p:cNvPr>
          <p:cNvCxnSpPr>
            <a:cxnSpLocks/>
          </p:cNvCxnSpPr>
          <p:nvPr/>
        </p:nvCxnSpPr>
        <p:spPr>
          <a:xfrm flipV="1">
            <a:off x="2105025" y="2762250"/>
            <a:ext cx="1733550" cy="2857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CAA8DA-9000-4BE3-AD98-C8C1AFE04D22}"/>
              </a:ext>
            </a:extLst>
          </p:cNvPr>
          <p:cNvCxnSpPr>
            <a:cxnSpLocks/>
          </p:cNvCxnSpPr>
          <p:nvPr/>
        </p:nvCxnSpPr>
        <p:spPr>
          <a:xfrm flipV="1">
            <a:off x="8277225" y="1828800"/>
            <a:ext cx="447675" cy="4820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434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D0B0CB2-595D-89AD-1EE1-07A563F83EE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010607" y="2003755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 손실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4199973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304296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 시점이 곧 진입 시점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D74727-6314-899A-B0F3-F42EEFFDAB85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57B315B4-FC94-77DB-8011-15CF27B23C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3A016CE-0476-1F58-5316-4C8BAC8136EC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EB3477D-62C9-A737-AFDC-7C121EC51697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0FAD8460-F72A-A8B9-BF4C-1AEA04D9406F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E5A27D1-30B9-26CD-9C9B-34D1C448781E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84C741A-42CB-0135-23C9-4C33052B3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51CD6041-F441-E2D1-77D9-05A0E9A5C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D3302D9-9CAD-4ED5-9B98-D37B1B8678C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40ACD5D-2752-7FFA-F929-B994A77A7E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19431A8-E3B5-A6A1-ADBF-0D1E1913945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19A364-3378-E888-B272-BA766316D451}"/>
              </a:ext>
            </a:extLst>
          </p:cNvPr>
          <p:cNvSpPr txBox="1"/>
          <p:nvPr/>
        </p:nvSpPr>
        <p:spPr>
          <a:xfrm>
            <a:off x="2980404" y="4827072"/>
            <a:ext cx="6231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현물은 </a:t>
            </a:r>
            <a:r>
              <a:rPr lang="ko-KR" altLang="en-US" sz="2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매수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매도</a:t>
            </a:r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간단히 투자를 구분</a:t>
            </a:r>
            <a:endParaRPr lang="en-US" altLang="ko-KR" sz="2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시점에서 진입 시점보다 하락했다면</a:t>
            </a:r>
            <a:r>
              <a:rPr lang="en-US" altLang="ko-KR" sz="2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손실이 일어남</a:t>
            </a:r>
          </a:p>
        </p:txBody>
      </p:sp>
    </p:spTree>
    <p:extLst>
      <p:ext uri="{BB962C8B-B14F-4D97-AF65-F5344CB8AC3E}">
        <p14:creationId xmlns:p14="http://schemas.microsoft.com/office/powerpoint/2010/main" val="24270310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D8DF8EB-B0C2-4A11-BE09-2527302951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D318BA-9E86-467F-B660-184C695D37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284032-1055-4F71-8F45-140C6BA48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12" t="10000" r="14219" b="38888"/>
            <a:stretch/>
          </p:blipFill>
          <p:spPr>
            <a:xfrm>
              <a:off x="1257300" y="685800"/>
              <a:ext cx="9201150" cy="35052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B34CB0-6D77-48D2-AB29-BF4B3B789389}"/>
              </a:ext>
            </a:extLst>
          </p:cNvPr>
          <p:cNvSpPr txBox="1"/>
          <p:nvPr/>
        </p:nvSpPr>
        <p:spPr>
          <a:xfrm>
            <a:off x="3371536" y="4292025"/>
            <a:ext cx="544892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노랑은 하락 추세를 의미합니다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BB93A74-90E8-4E4A-92E6-049C6E3A5E68}"/>
              </a:ext>
            </a:extLst>
          </p:cNvPr>
          <p:cNvCxnSpPr>
            <a:cxnSpLocks/>
          </p:cNvCxnSpPr>
          <p:nvPr/>
        </p:nvCxnSpPr>
        <p:spPr>
          <a:xfrm>
            <a:off x="3900174" y="2581275"/>
            <a:ext cx="1957701" cy="152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CAA8DA-9000-4BE3-AD98-C8C1AFE04D22}"/>
              </a:ext>
            </a:extLst>
          </p:cNvPr>
          <p:cNvCxnSpPr>
            <a:cxnSpLocks/>
          </p:cNvCxnSpPr>
          <p:nvPr/>
        </p:nvCxnSpPr>
        <p:spPr>
          <a:xfrm>
            <a:off x="6819900" y="1986976"/>
            <a:ext cx="657225" cy="1275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8DEA9A9-852D-47EF-8E34-F52CF5787642}"/>
              </a:ext>
            </a:extLst>
          </p:cNvPr>
          <p:cNvCxnSpPr>
            <a:cxnSpLocks/>
          </p:cNvCxnSpPr>
          <p:nvPr/>
        </p:nvCxnSpPr>
        <p:spPr>
          <a:xfrm>
            <a:off x="8724900" y="1358326"/>
            <a:ext cx="914400" cy="1275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8504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171CCF8-429C-40A9-8C2E-364D69021A5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55EF38B-8D50-4BCA-8CCF-87C652DB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136B2D5-AAD1-4C37-9130-0927DC55C9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53B7230-C021-4E8A-99D5-A04B07935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81" t="5833" r="14297" b="39445"/>
            <a:stretch/>
          </p:blipFill>
          <p:spPr>
            <a:xfrm>
              <a:off x="1314450" y="400050"/>
              <a:ext cx="9134475" cy="37528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E0FA40-B714-4E1C-BD81-D9AFCF55B7E6}"/>
              </a:ext>
            </a:extLst>
          </p:cNvPr>
          <p:cNvSpPr txBox="1"/>
          <p:nvPr/>
        </p:nvSpPr>
        <p:spPr>
          <a:xfrm>
            <a:off x="1774945" y="4292025"/>
            <a:ext cx="8642109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종합적으로 분석하여 최적의 매매 시점을 알립니다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87C126C-BF47-49FB-8C2D-2D10EF5453A6}"/>
              </a:ext>
            </a:extLst>
          </p:cNvPr>
          <p:cNvCxnSpPr/>
          <p:nvPr/>
        </p:nvCxnSpPr>
        <p:spPr>
          <a:xfrm flipV="1">
            <a:off x="2162175" y="2790825"/>
            <a:ext cx="0" cy="63817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6954EF-0A18-4348-8E31-14DD24107478}"/>
              </a:ext>
            </a:extLst>
          </p:cNvPr>
          <p:cNvCxnSpPr/>
          <p:nvPr/>
        </p:nvCxnSpPr>
        <p:spPr>
          <a:xfrm flipV="1">
            <a:off x="9020175" y="1638300"/>
            <a:ext cx="0" cy="63817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8194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CC9BFE-E151-48A1-92F8-EE7395312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94A527-AC15-4B57-92AD-12AF73C2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77183-7B13-43E8-A1B6-1061F8BE8D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084522-A1A4-420F-8EDA-F7B232F0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59" t="6666" r="14375" b="39862"/>
            <a:stretch/>
          </p:blipFill>
          <p:spPr>
            <a:xfrm>
              <a:off x="1323975" y="457200"/>
              <a:ext cx="9115426" cy="36671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C3A35-FD6D-49B6-8139-E3EF536757F7}"/>
              </a:ext>
            </a:extLst>
          </p:cNvPr>
          <p:cNvSpPr/>
          <p:nvPr/>
        </p:nvSpPr>
        <p:spPr>
          <a:xfrm>
            <a:off x="1323975" y="752474"/>
            <a:ext cx="9115426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5047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CC9BFE-E151-48A1-92F8-EE7395312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94A527-AC15-4B57-92AD-12AF73C2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77183-7B13-43E8-A1B6-1061F8BE8D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084522-A1A4-420F-8EDA-F7B232F0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59" t="6666" r="14375" b="39862"/>
            <a:stretch/>
          </p:blipFill>
          <p:spPr>
            <a:xfrm>
              <a:off x="1323975" y="457200"/>
              <a:ext cx="9115426" cy="36671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C3A35-FD6D-49B6-8139-E3EF536757F7}"/>
              </a:ext>
            </a:extLst>
          </p:cNvPr>
          <p:cNvSpPr/>
          <p:nvPr/>
        </p:nvSpPr>
        <p:spPr>
          <a:xfrm>
            <a:off x="2105025" y="752474"/>
            <a:ext cx="8334375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0533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CC9BFE-E151-48A1-92F8-EE7395312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94A527-AC15-4B57-92AD-12AF73C2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77183-7B13-43E8-A1B6-1061F8BE8D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084522-A1A4-420F-8EDA-F7B232F0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59" t="6666" r="14375" b="39862"/>
            <a:stretch/>
          </p:blipFill>
          <p:spPr>
            <a:xfrm>
              <a:off x="1323975" y="457200"/>
              <a:ext cx="9115426" cy="36671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C3A35-FD6D-49B6-8139-E3EF536757F7}"/>
              </a:ext>
            </a:extLst>
          </p:cNvPr>
          <p:cNvSpPr/>
          <p:nvPr/>
        </p:nvSpPr>
        <p:spPr>
          <a:xfrm>
            <a:off x="3352801" y="752474"/>
            <a:ext cx="7086600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68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CC9BFE-E151-48A1-92F8-EE7395312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94A527-AC15-4B57-92AD-12AF73C2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77183-7B13-43E8-A1B6-1061F8BE8D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084522-A1A4-420F-8EDA-F7B232F0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59" t="6666" r="14375" b="39862"/>
            <a:stretch/>
          </p:blipFill>
          <p:spPr>
            <a:xfrm>
              <a:off x="1323975" y="457200"/>
              <a:ext cx="9115426" cy="36671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C3A35-FD6D-49B6-8139-E3EF536757F7}"/>
              </a:ext>
            </a:extLst>
          </p:cNvPr>
          <p:cNvSpPr/>
          <p:nvPr/>
        </p:nvSpPr>
        <p:spPr>
          <a:xfrm>
            <a:off x="4600575" y="752474"/>
            <a:ext cx="5838826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199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CC9BFE-E151-48A1-92F8-EE7395312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94A527-AC15-4B57-92AD-12AF73C2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77183-7B13-43E8-A1B6-1061F8BE8D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084522-A1A4-420F-8EDA-F7B232F0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59" t="6666" r="14375" b="39862"/>
            <a:stretch/>
          </p:blipFill>
          <p:spPr>
            <a:xfrm>
              <a:off x="1323975" y="457200"/>
              <a:ext cx="9115426" cy="36671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C3A35-FD6D-49B6-8139-E3EF536757F7}"/>
              </a:ext>
            </a:extLst>
          </p:cNvPr>
          <p:cNvSpPr/>
          <p:nvPr/>
        </p:nvSpPr>
        <p:spPr>
          <a:xfrm>
            <a:off x="6095999" y="752474"/>
            <a:ext cx="4343401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4097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CC9BFE-E151-48A1-92F8-EE7395312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94A527-AC15-4B57-92AD-12AF73C2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77183-7B13-43E8-A1B6-1061F8BE8D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084522-A1A4-420F-8EDA-F7B232F0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59" t="6666" r="14375" b="39862"/>
            <a:stretch/>
          </p:blipFill>
          <p:spPr>
            <a:xfrm>
              <a:off x="1323975" y="457200"/>
              <a:ext cx="9115426" cy="36671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C3A35-FD6D-49B6-8139-E3EF536757F7}"/>
              </a:ext>
            </a:extLst>
          </p:cNvPr>
          <p:cNvSpPr/>
          <p:nvPr/>
        </p:nvSpPr>
        <p:spPr>
          <a:xfrm>
            <a:off x="8315325" y="752474"/>
            <a:ext cx="2124075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2838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CC9BFE-E151-48A1-92F8-EE7395312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94A527-AC15-4B57-92AD-12AF73C2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77183-7B13-43E8-A1B6-1061F8BE8D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084522-A1A4-420F-8EDA-F7B232F0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59" t="6666" r="14375" b="39862"/>
            <a:stretch/>
          </p:blipFill>
          <p:spPr>
            <a:xfrm>
              <a:off x="1323975" y="457200"/>
              <a:ext cx="9115426" cy="36671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C3A35-FD6D-49B6-8139-E3EF536757F7}"/>
              </a:ext>
            </a:extLst>
          </p:cNvPr>
          <p:cNvSpPr/>
          <p:nvPr/>
        </p:nvSpPr>
        <p:spPr>
          <a:xfrm>
            <a:off x="9182100" y="752474"/>
            <a:ext cx="1257300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539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CC9BFE-E151-48A1-92F8-EE7395312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94A527-AC15-4B57-92AD-12AF73C2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77183-7B13-43E8-A1B6-1061F8BE8D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084522-A1A4-420F-8EDA-F7B232F0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59" t="6666" r="14375" b="39862"/>
            <a:stretch/>
          </p:blipFill>
          <p:spPr>
            <a:xfrm>
              <a:off x="1323975" y="457200"/>
              <a:ext cx="9115426" cy="36671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C3A35-FD6D-49B6-8139-E3EF536757F7}"/>
              </a:ext>
            </a:extLst>
          </p:cNvPr>
          <p:cNvSpPr/>
          <p:nvPr/>
        </p:nvSpPr>
        <p:spPr>
          <a:xfrm>
            <a:off x="9725025" y="752474"/>
            <a:ext cx="714375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27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7E3B30-5889-0B3D-36AD-3696FA9F4B47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5319185" y="2003755"/>
            <a:ext cx="1553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FC4C24-7628-8240-D4A8-CDCF324AD761}"/>
              </a:ext>
            </a:extLst>
          </p:cNvPr>
          <p:cNvGrpSpPr/>
          <p:nvPr/>
        </p:nvGrpSpPr>
        <p:grpSpPr>
          <a:xfrm>
            <a:off x="5558661" y="2982724"/>
            <a:ext cx="4762842" cy="1561858"/>
            <a:chOff x="4958018" y="3290694"/>
            <a:chExt cx="4762842" cy="15618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FFE6B-D543-40CC-0476-802379620BB2}"/>
                </a:ext>
              </a:extLst>
            </p:cNvPr>
            <p:cNvSpPr txBox="1"/>
            <p:nvPr/>
          </p:nvSpPr>
          <p:spPr>
            <a:xfrm>
              <a:off x="4958018" y="3290694"/>
              <a:ext cx="476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현재 시점에서 보유 가격만큼의 개수로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미래에 체결될 매매를 계약하는 거래</a:t>
              </a:r>
              <a:endPara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456371-7321-4371-65CF-7EA1BA126A41}"/>
                </a:ext>
              </a:extLst>
            </p:cNvPr>
            <p:cNvSpPr txBox="1"/>
            <p:nvPr/>
          </p:nvSpPr>
          <p:spPr>
            <a:xfrm>
              <a:off x="4958018" y="4267777"/>
              <a:ext cx="4736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양방향의 거래가 가능</a:t>
              </a:r>
              <a:endPara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상승만이 아닌 하락에서도 수익 실현 가능성 보장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73934-95A5-487F-3000-ADD679BFBF02}"/>
              </a:ext>
            </a:extLst>
          </p:cNvPr>
          <p:cNvGrpSpPr/>
          <p:nvPr/>
        </p:nvGrpSpPr>
        <p:grpSpPr>
          <a:xfrm>
            <a:off x="2114898" y="2704745"/>
            <a:ext cx="2847975" cy="2117817"/>
            <a:chOff x="1798730" y="2511586"/>
            <a:chExt cx="2847975" cy="211781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798730" y="3029203"/>
              <a:ext cx="2847975" cy="16002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F64CD6-E3E1-EE48-BAA5-23625298BCBD}"/>
                </a:ext>
              </a:extLst>
            </p:cNvPr>
            <p:cNvSpPr txBox="1"/>
            <p:nvPr/>
          </p:nvSpPr>
          <p:spPr>
            <a:xfrm>
              <a:off x="2425063" y="2511586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지원 거래소</a:t>
              </a:r>
              <a:endPara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ED8C36E-A1CF-B379-383D-C8FB1DCD878A}"/>
              </a:ext>
            </a:extLst>
          </p:cNvPr>
          <p:cNvSpPr txBox="1"/>
          <p:nvPr/>
        </p:nvSpPr>
        <p:spPr>
          <a:xfrm>
            <a:off x="1274709" y="5029527"/>
            <a:ext cx="9642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더불어</a:t>
            </a:r>
            <a:r>
              <a:rPr lang="en-US" altLang="ko-KR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3000" dirty="0">
                <a:solidFill>
                  <a:srgbClr val="F4AF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달리 레버리지와 포지션이 존재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FFE6B-D543-40CC-0476-802379620BB2}"/>
              </a:ext>
            </a:extLst>
          </p:cNvPr>
          <p:cNvSpPr txBox="1"/>
          <p:nvPr/>
        </p:nvSpPr>
        <p:spPr>
          <a:xfrm>
            <a:off x="6802466" y="2147825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先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먼저 선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物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물건 물</a:t>
            </a:r>
            <a:endParaRPr lang="ko-KR" altLang="en-US" sz="16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722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CC9BFE-E151-48A1-92F8-EE7395312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94A527-AC15-4B57-92AD-12AF73C2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77183-7B13-43E8-A1B6-1061F8BE8D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084522-A1A4-420F-8EDA-F7B232F0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59" t="6666" r="14375" b="39862"/>
            <a:stretch/>
          </p:blipFill>
          <p:spPr>
            <a:xfrm>
              <a:off x="1323975" y="457200"/>
              <a:ext cx="9115426" cy="3667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47039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35B72-46CF-4DDA-8FF9-EABEE50807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183F034-1906-4ED7-9422-04BFAF8D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5EF93D-3A76-43B6-8325-D5BAF569116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74A3B4-41D7-48B0-B8C8-8D85E7C2E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17" t="6528" r="14140" b="39444"/>
            <a:stretch/>
          </p:blipFill>
          <p:spPr>
            <a:xfrm>
              <a:off x="1343024" y="447675"/>
              <a:ext cx="9124951" cy="370522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4475FC-392F-4609-852D-147C7033ACC5}"/>
              </a:ext>
            </a:extLst>
          </p:cNvPr>
          <p:cNvSpPr/>
          <p:nvPr/>
        </p:nvSpPr>
        <p:spPr>
          <a:xfrm>
            <a:off x="1914525" y="752474"/>
            <a:ext cx="8524876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32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35B72-46CF-4DDA-8FF9-EABEE50807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183F034-1906-4ED7-9422-04BFAF8D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5EF93D-3A76-43B6-8325-D5BAF569116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74A3B4-41D7-48B0-B8C8-8D85E7C2E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17" t="6528" r="14140" b="39444"/>
            <a:stretch/>
          </p:blipFill>
          <p:spPr>
            <a:xfrm>
              <a:off x="1343024" y="447675"/>
              <a:ext cx="9124951" cy="370522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4475FC-392F-4609-852D-147C7033ACC5}"/>
              </a:ext>
            </a:extLst>
          </p:cNvPr>
          <p:cNvSpPr/>
          <p:nvPr/>
        </p:nvSpPr>
        <p:spPr>
          <a:xfrm>
            <a:off x="2828925" y="752474"/>
            <a:ext cx="7610476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8056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35B72-46CF-4DDA-8FF9-EABEE50807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183F034-1906-4ED7-9422-04BFAF8D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5EF93D-3A76-43B6-8325-D5BAF569116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74A3B4-41D7-48B0-B8C8-8D85E7C2E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17" t="6528" r="14140" b="39444"/>
            <a:stretch/>
          </p:blipFill>
          <p:spPr>
            <a:xfrm>
              <a:off x="1343024" y="447675"/>
              <a:ext cx="9124951" cy="370522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4475FC-392F-4609-852D-147C7033ACC5}"/>
              </a:ext>
            </a:extLst>
          </p:cNvPr>
          <p:cNvSpPr/>
          <p:nvPr/>
        </p:nvSpPr>
        <p:spPr>
          <a:xfrm>
            <a:off x="4076700" y="752474"/>
            <a:ext cx="6362701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2727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35B72-46CF-4DDA-8FF9-EABEE50807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183F034-1906-4ED7-9422-04BFAF8D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5EF93D-3A76-43B6-8325-D5BAF569116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74A3B4-41D7-48B0-B8C8-8D85E7C2E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17" t="6528" r="14140" b="39444"/>
            <a:stretch/>
          </p:blipFill>
          <p:spPr>
            <a:xfrm>
              <a:off x="1343024" y="447675"/>
              <a:ext cx="9124951" cy="370522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4475FC-392F-4609-852D-147C7033ACC5}"/>
              </a:ext>
            </a:extLst>
          </p:cNvPr>
          <p:cNvSpPr/>
          <p:nvPr/>
        </p:nvSpPr>
        <p:spPr>
          <a:xfrm>
            <a:off x="4752975" y="752474"/>
            <a:ext cx="5686425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8984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35B72-46CF-4DDA-8FF9-EABEE50807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183F034-1906-4ED7-9422-04BFAF8D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5EF93D-3A76-43B6-8325-D5BAF569116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74A3B4-41D7-48B0-B8C8-8D85E7C2E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17" t="6528" r="14140" b="39444"/>
            <a:stretch/>
          </p:blipFill>
          <p:spPr>
            <a:xfrm>
              <a:off x="1343024" y="447675"/>
              <a:ext cx="9124951" cy="370522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4475FC-392F-4609-852D-147C7033ACC5}"/>
              </a:ext>
            </a:extLst>
          </p:cNvPr>
          <p:cNvSpPr/>
          <p:nvPr/>
        </p:nvSpPr>
        <p:spPr>
          <a:xfrm>
            <a:off x="6629400" y="752474"/>
            <a:ext cx="3810001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1839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35B72-46CF-4DDA-8FF9-EABEE50807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183F034-1906-4ED7-9422-04BFAF8D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5EF93D-3A76-43B6-8325-D5BAF569116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74A3B4-41D7-48B0-B8C8-8D85E7C2E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17" t="6528" r="14140" b="39444"/>
            <a:stretch/>
          </p:blipFill>
          <p:spPr>
            <a:xfrm>
              <a:off x="1343024" y="447675"/>
              <a:ext cx="9124951" cy="370522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4475FC-392F-4609-852D-147C7033ACC5}"/>
              </a:ext>
            </a:extLst>
          </p:cNvPr>
          <p:cNvSpPr/>
          <p:nvPr/>
        </p:nvSpPr>
        <p:spPr>
          <a:xfrm>
            <a:off x="7524750" y="752474"/>
            <a:ext cx="2914651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9742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35B72-46CF-4DDA-8FF9-EABEE50807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183F034-1906-4ED7-9422-04BFAF8D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5EF93D-3A76-43B6-8325-D5BAF569116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74A3B4-41D7-48B0-B8C8-8D85E7C2E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17" t="6528" r="14140" b="39444"/>
            <a:stretch/>
          </p:blipFill>
          <p:spPr>
            <a:xfrm>
              <a:off x="1343024" y="447675"/>
              <a:ext cx="9124951" cy="370522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4475FC-392F-4609-852D-147C7033ACC5}"/>
              </a:ext>
            </a:extLst>
          </p:cNvPr>
          <p:cNvSpPr/>
          <p:nvPr/>
        </p:nvSpPr>
        <p:spPr>
          <a:xfrm>
            <a:off x="8496300" y="752474"/>
            <a:ext cx="1943101" cy="215265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8813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35B72-46CF-4DDA-8FF9-EABEE50807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183F034-1906-4ED7-9422-04BFAF8D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5EF93D-3A76-43B6-8325-D5BAF569116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74A3B4-41D7-48B0-B8C8-8D85E7C2E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17" t="6528" r="14140" b="39444"/>
            <a:stretch/>
          </p:blipFill>
          <p:spPr>
            <a:xfrm>
              <a:off x="1343024" y="447675"/>
              <a:ext cx="9124951" cy="3705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92060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796F37-A53A-4414-AFA9-B389A103C3C8}"/>
              </a:ext>
            </a:extLst>
          </p:cNvPr>
          <p:cNvGrpSpPr/>
          <p:nvPr/>
        </p:nvGrpSpPr>
        <p:grpSpPr>
          <a:xfrm>
            <a:off x="0" y="-1905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C2B1CA-D173-F2BE-A984-10258F67192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F3943D1-8F08-4288-B7EE-EED0B0339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328" t="16253" r="781" b="80692"/>
            <a:stretch/>
          </p:blipFill>
          <p:spPr>
            <a:xfrm>
              <a:off x="10525133" y="1114425"/>
              <a:ext cx="1571618" cy="209550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A8A8-0CA2-4F7D-AA83-7D3CC6B39E81}"/>
              </a:ext>
            </a:extLst>
          </p:cNvPr>
          <p:cNvCxnSpPr>
            <a:cxnSpLocks/>
          </p:cNvCxnSpPr>
          <p:nvPr/>
        </p:nvCxnSpPr>
        <p:spPr>
          <a:xfrm>
            <a:off x="9658350" y="1209676"/>
            <a:ext cx="8001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4B3DF7-ACF1-4817-8461-C2ED7AD5EF42}"/>
              </a:ext>
            </a:extLst>
          </p:cNvPr>
          <p:cNvSpPr txBox="1"/>
          <p:nvPr/>
        </p:nvSpPr>
        <p:spPr>
          <a:xfrm>
            <a:off x="3137240" y="917288"/>
            <a:ext cx="6298519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트레이딩 기술을 사용할 수 있습니다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285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05058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수익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1968" y="2693614"/>
            <a:ext cx="2888672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1968" y="3032169"/>
            <a:ext cx="2888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40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740808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048585"/>
            <a:ext cx="2885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 – 10 = 30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차익을 냈다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실현 수익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70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 </a:t>
            </a:r>
            <a:r>
              <a:rPr lang="en-US" altLang="ko-KR" sz="1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75%)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E9CF07-8E61-D6B7-EE0E-2104897DC9DD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EC9CF1-E78B-3792-98B1-742E956CEDD2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549F170E-FC1E-3C5C-1F3B-1B43FA1E686D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22766FB0-5DDA-0D85-6B96-98CE3F3661D8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95B8383-2CE3-BBCC-E08E-BDD59675F1CA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44" name="화살표: 위쪽 43">
                <a:extLst>
                  <a:ext uri="{FF2B5EF4-FFF2-40B4-BE49-F238E27FC236}">
                    <a16:creationId xmlns:a16="http://schemas.microsoft.com/office/drawing/2014/main" id="{BD17FB0F-EB4C-C040-4782-942543AABDD3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F11C65B1-522E-ABB1-096C-8E827AC54044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DD4763A-328E-B281-038D-62F971828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E6997A8-605B-B075-C9A4-FAE2FF5D5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2EA06E-901F-2C74-414F-C2A4AA153F3A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25E10901-D7AE-524D-DDA5-4B7748B0D7C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C091B5D3-029E-0082-3318-BC814D680998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18804" y="4764101"/>
            <a:ext cx="4554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한 종목을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빌린 후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 때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시점의 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가격으로 </a:t>
            </a:r>
            <a:r>
              <a:rPr lang="en-US" altLang="ko-KR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</a:t>
            </a:r>
            <a:r>
              <a:rPr lang="ko-KR" altLang="en-US" sz="16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되갚는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ko-KR" altLang="en-US" sz="20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추세여도</a:t>
            </a:r>
            <a:r>
              <a:rPr lang="ko-KR" altLang="en-US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수익을 낼 수 있는 방법</a:t>
            </a:r>
            <a:r>
              <a:rPr lang="en-US" altLang="ko-KR" sz="20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0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36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A4CED-2FA0-45A2-09C0-325AA0D0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150480-86DD-4041-74A9-48CA3F68DE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D4E9-127A-8E5D-FD5B-B3C15308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35" y="2176287"/>
            <a:ext cx="2724530" cy="2505425"/>
          </a:xfrm>
          <a:prstGeom prst="rect">
            <a:avLst/>
          </a:prstGeom>
          <a:noFill/>
          <a:ln>
            <a:noFill/>
          </a:ln>
          <a:effectLst>
            <a:outerShdw blurRad="342900" dist="38100" dir="5400000" sx="105000" sy="105000" algn="t" rotWithShape="0">
              <a:prstClr val="black">
                <a:alpha val="81000"/>
              </a:prstClr>
            </a:outerShdw>
          </a:effec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59F48D1-CDA2-41B1-8D2D-9AF36E8EAA36}"/>
              </a:ext>
            </a:extLst>
          </p:cNvPr>
          <p:cNvCxnSpPr>
            <a:cxnSpLocks/>
          </p:cNvCxnSpPr>
          <p:nvPr/>
        </p:nvCxnSpPr>
        <p:spPr>
          <a:xfrm>
            <a:off x="3800475" y="3067051"/>
            <a:ext cx="8001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35D2AF-727F-46DF-A13F-CB6353A072FE}"/>
              </a:ext>
            </a:extLst>
          </p:cNvPr>
          <p:cNvSpPr txBox="1"/>
          <p:nvPr/>
        </p:nvSpPr>
        <p:spPr>
          <a:xfrm>
            <a:off x="1512567" y="2774663"/>
            <a:ext cx="2154757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추적 손절매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A8D19-0F8B-4DE6-AEFF-01CF4295F979}"/>
              </a:ext>
            </a:extLst>
          </p:cNvPr>
          <p:cNvSpPr txBox="1"/>
          <p:nvPr/>
        </p:nvSpPr>
        <p:spPr>
          <a:xfrm>
            <a:off x="1648020" y="3359438"/>
            <a:ext cx="188384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고점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 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EF6A0-A65F-4AB8-B41A-8E6A7ACFA417}"/>
              </a:ext>
            </a:extLst>
          </p:cNvPr>
          <p:cNvSpPr txBox="1"/>
          <p:nvPr/>
        </p:nvSpPr>
        <p:spPr>
          <a:xfrm>
            <a:off x="3754654" y="6289388"/>
            <a:ext cx="468269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설정은 투자원금 대비 비율로 작동합니다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5632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A4CED-2FA0-45A2-09C0-325AA0D0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150480-86DD-4041-74A9-48CA3F68DE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D4E9-127A-8E5D-FD5B-B3C15308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35" y="2176287"/>
            <a:ext cx="2724530" cy="2505425"/>
          </a:xfrm>
          <a:prstGeom prst="rect">
            <a:avLst/>
          </a:prstGeom>
          <a:noFill/>
          <a:ln>
            <a:noFill/>
          </a:ln>
          <a:effectLst>
            <a:outerShdw blurRad="342900" dist="38100" dir="5400000" sx="105000" sy="105000" algn="t" rotWithShape="0">
              <a:prstClr val="black">
                <a:alpha val="81000"/>
              </a:prstClr>
            </a:outerShdw>
          </a:effec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59F48D1-CDA2-41B1-8D2D-9AF36E8EAA36}"/>
              </a:ext>
            </a:extLst>
          </p:cNvPr>
          <p:cNvCxnSpPr>
            <a:cxnSpLocks/>
          </p:cNvCxnSpPr>
          <p:nvPr/>
        </p:nvCxnSpPr>
        <p:spPr>
          <a:xfrm>
            <a:off x="3800475" y="3333751"/>
            <a:ext cx="8001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35D2AF-727F-46DF-A13F-CB6353A072FE}"/>
              </a:ext>
            </a:extLst>
          </p:cNvPr>
          <p:cNvSpPr txBox="1"/>
          <p:nvPr/>
        </p:nvSpPr>
        <p:spPr>
          <a:xfrm>
            <a:off x="2362159" y="3041363"/>
            <a:ext cx="1305165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손절폭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7038D-5A66-4ABD-9ACE-EBB958814A45}"/>
              </a:ext>
            </a:extLst>
          </p:cNvPr>
          <p:cNvSpPr txBox="1"/>
          <p:nvPr/>
        </p:nvSpPr>
        <p:spPr>
          <a:xfrm>
            <a:off x="3754654" y="6289388"/>
            <a:ext cx="468269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설정은 투자원금 대비 비율로 작동합니다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35666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A4CED-2FA0-45A2-09C0-325AA0D0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150480-86DD-4041-74A9-48CA3F68DE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D4E9-127A-8E5D-FD5B-B3C15308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35" y="2176287"/>
            <a:ext cx="2724530" cy="2505425"/>
          </a:xfrm>
          <a:prstGeom prst="rect">
            <a:avLst/>
          </a:prstGeom>
          <a:noFill/>
          <a:ln>
            <a:noFill/>
          </a:ln>
          <a:effectLst>
            <a:outerShdw blurRad="342900" dist="38100" dir="5400000" sx="105000" sy="105000" algn="t" rotWithShape="0">
              <a:prstClr val="black">
                <a:alpha val="81000"/>
              </a:prstClr>
            </a:outerShdw>
          </a:effec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59F48D1-CDA2-41B1-8D2D-9AF36E8EAA36}"/>
              </a:ext>
            </a:extLst>
          </p:cNvPr>
          <p:cNvCxnSpPr>
            <a:cxnSpLocks/>
          </p:cNvCxnSpPr>
          <p:nvPr/>
        </p:nvCxnSpPr>
        <p:spPr>
          <a:xfrm>
            <a:off x="3800475" y="3590926"/>
            <a:ext cx="8001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35D2AF-727F-46DF-A13F-CB6353A072FE}"/>
              </a:ext>
            </a:extLst>
          </p:cNvPr>
          <p:cNvSpPr txBox="1"/>
          <p:nvPr/>
        </p:nvSpPr>
        <p:spPr>
          <a:xfrm>
            <a:off x="1988659" y="3298538"/>
            <a:ext cx="1678665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레버리지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D2651-C425-4BAD-93F2-42A482CE7E6B}"/>
              </a:ext>
            </a:extLst>
          </p:cNvPr>
          <p:cNvSpPr txBox="1"/>
          <p:nvPr/>
        </p:nvSpPr>
        <p:spPr>
          <a:xfrm>
            <a:off x="3754654" y="6289388"/>
            <a:ext cx="468269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설정은 투자원금 대비 비율로 작동합니다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76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A4CED-2FA0-45A2-09C0-325AA0D0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150480-86DD-4041-74A9-48CA3F68DE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D4E9-127A-8E5D-FD5B-B3C15308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35" y="2176287"/>
            <a:ext cx="2724530" cy="2505425"/>
          </a:xfrm>
          <a:prstGeom prst="rect">
            <a:avLst/>
          </a:prstGeom>
          <a:noFill/>
          <a:ln>
            <a:noFill/>
          </a:ln>
          <a:effectLst>
            <a:outerShdw blurRad="342900" dist="38100" dir="5400000" sx="105000" sy="105000" algn="t" rotWithShape="0">
              <a:prstClr val="black">
                <a:alpha val="81000"/>
              </a:prstClr>
            </a:outerShdw>
          </a:effec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59F48D1-CDA2-41B1-8D2D-9AF36E8EAA36}"/>
              </a:ext>
            </a:extLst>
          </p:cNvPr>
          <p:cNvCxnSpPr>
            <a:cxnSpLocks/>
          </p:cNvCxnSpPr>
          <p:nvPr/>
        </p:nvCxnSpPr>
        <p:spPr>
          <a:xfrm>
            <a:off x="3800475" y="3590926"/>
            <a:ext cx="8001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35D2AF-727F-46DF-A13F-CB6353A072FE}"/>
              </a:ext>
            </a:extLst>
          </p:cNvPr>
          <p:cNvSpPr txBox="1"/>
          <p:nvPr/>
        </p:nvSpPr>
        <p:spPr>
          <a:xfrm>
            <a:off x="1988659" y="3298538"/>
            <a:ext cx="1678665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레버리지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D2651-C425-4BAD-93F2-42A482CE7E6B}"/>
              </a:ext>
            </a:extLst>
          </p:cNvPr>
          <p:cNvSpPr txBox="1"/>
          <p:nvPr/>
        </p:nvSpPr>
        <p:spPr>
          <a:xfrm>
            <a:off x="3754654" y="6289388"/>
            <a:ext cx="468269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설정은 투자원금 대비 비율로 작동합니다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56F5B-1E32-41C4-90CE-C6C474703D3B}"/>
              </a:ext>
            </a:extLst>
          </p:cNvPr>
          <p:cNvSpPr txBox="1"/>
          <p:nvPr/>
        </p:nvSpPr>
        <p:spPr>
          <a:xfrm>
            <a:off x="2666215" y="4797134"/>
            <a:ext cx="6859571" cy="114704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레버리지 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x5 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하면 프로그램의 수익률도 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배로 표시 됨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비율 계산은 </a:t>
            </a:r>
            <a:r>
              <a:rPr lang="ko-KR" altLang="en-US" sz="240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레버리지 </a:t>
            </a:r>
            <a:r>
              <a:rPr lang="en-US" altLang="ko-KR" sz="240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x1 </a:t>
            </a:r>
            <a:r>
              <a:rPr lang="ko-KR" altLang="en-US" sz="240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가정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설정해야 함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0154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633063-1FF8-4203-A6D8-E8945B2C5F0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C2B1CA-D173-F2BE-A984-10258F67192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6699B4-33CC-49BD-AB12-EA412CB95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6" t="5972" r="89922" b="39445"/>
            <a:stretch/>
          </p:blipFill>
          <p:spPr>
            <a:xfrm>
              <a:off x="66675" y="409574"/>
              <a:ext cx="1162050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6046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633063-1FF8-4203-A6D8-E8945B2C5F0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C2B1CA-D173-F2BE-A984-10258F67192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6699B4-33CC-49BD-AB12-EA412CB95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6" t="5972" r="89922" b="39445"/>
            <a:stretch/>
          </p:blipFill>
          <p:spPr>
            <a:xfrm>
              <a:off x="66675" y="409574"/>
              <a:ext cx="1162050" cy="3743325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1D0D3C-0C21-407A-9680-958C98374B43}"/>
              </a:ext>
            </a:extLst>
          </p:cNvPr>
          <p:cNvCxnSpPr>
            <a:cxnSpLocks/>
          </p:cNvCxnSpPr>
          <p:nvPr/>
        </p:nvCxnSpPr>
        <p:spPr>
          <a:xfrm flipH="1">
            <a:off x="1562100" y="2276476"/>
            <a:ext cx="7429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BEE422-7DE8-4E67-84B8-C9B013FAD5D6}"/>
              </a:ext>
            </a:extLst>
          </p:cNvPr>
          <p:cNvSpPr txBox="1"/>
          <p:nvPr/>
        </p:nvSpPr>
        <p:spPr>
          <a:xfrm>
            <a:off x="2417284" y="1984088"/>
            <a:ext cx="582242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시간별로 시장 상황을 분석합니다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EDF662-6909-46F3-9977-D68D6AB6E228}"/>
              </a:ext>
            </a:extLst>
          </p:cNvPr>
          <p:cNvCxnSpPr>
            <a:cxnSpLocks/>
          </p:cNvCxnSpPr>
          <p:nvPr/>
        </p:nvCxnSpPr>
        <p:spPr>
          <a:xfrm flipH="1">
            <a:off x="1562100" y="2568863"/>
            <a:ext cx="742950" cy="117446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C76E80-E560-4E5C-9336-D4044C12B589}"/>
              </a:ext>
            </a:extLst>
          </p:cNvPr>
          <p:cNvSpPr txBox="1"/>
          <p:nvPr/>
        </p:nvSpPr>
        <p:spPr>
          <a:xfrm>
            <a:off x="3113789" y="2568863"/>
            <a:ext cx="44294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0%(</a:t>
            </a:r>
            <a:r>
              <a:rPr lang="ko-KR" altLang="en-US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매도 추천</a:t>
            </a:r>
            <a:r>
              <a:rPr lang="en-US" altLang="ko-KR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~ </a:t>
            </a:r>
            <a:r>
              <a:rPr lang="en-US" altLang="ko-KR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100%(</a:t>
            </a: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매수 추천</a:t>
            </a:r>
            <a:r>
              <a:rPr lang="en-US" altLang="ko-KR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표현</a:t>
            </a:r>
          </a:p>
        </p:txBody>
      </p:sp>
    </p:spTree>
    <p:extLst>
      <p:ext uri="{BB962C8B-B14F-4D97-AF65-F5344CB8AC3E}">
        <p14:creationId xmlns:p14="http://schemas.microsoft.com/office/powerpoint/2010/main" val="42443893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55AFD0-5BE0-425F-AF1C-C064F8D40A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C2B1CA-D173-F2BE-A984-10258F67192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F0624C-EC20-4F0E-83EA-E8C4D0F3C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406" t="81528" r="859" b="1250"/>
            <a:stretch/>
          </p:blipFill>
          <p:spPr>
            <a:xfrm>
              <a:off x="10534650" y="5591174"/>
              <a:ext cx="1552575" cy="118110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354A712-5593-4E60-A09F-7088A6EC9A62}"/>
              </a:ext>
            </a:extLst>
          </p:cNvPr>
          <p:cNvSpPr txBox="1"/>
          <p:nvPr/>
        </p:nvSpPr>
        <p:spPr>
          <a:xfrm>
            <a:off x="2759990" y="2844225"/>
            <a:ext cx="6672019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안정적인 코인에 투자하는 것도 좋지만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54882A-5B7C-4F0F-A0E1-54308C8A82C7}"/>
              </a:ext>
            </a:extLst>
          </p:cNvPr>
          <p:cNvSpPr txBox="1"/>
          <p:nvPr/>
        </p:nvSpPr>
        <p:spPr>
          <a:xfrm>
            <a:off x="1411864" y="3429000"/>
            <a:ext cx="936827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변동성 높은 코인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투자하여 </a:t>
            </a:r>
            <a:r>
              <a:rPr lang="ko-KR" altLang="en-US" sz="240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 활용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적극적으로 할 수 있습니다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36823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55AFD0-5BE0-425F-AF1C-C064F8D40A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87181D-1C6B-ABED-CFA3-E2DADA1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C2B1CA-D173-F2BE-A984-10258F67192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F0624C-EC20-4F0E-83EA-E8C4D0F3C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406" t="81528" r="859" b="1250"/>
            <a:stretch/>
          </p:blipFill>
          <p:spPr>
            <a:xfrm>
              <a:off x="10534650" y="5591174"/>
              <a:ext cx="1552575" cy="1181101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B082227-15AA-41C0-9492-B9E0A20449F6}"/>
              </a:ext>
            </a:extLst>
          </p:cNvPr>
          <p:cNvCxnSpPr>
            <a:cxnSpLocks/>
          </p:cNvCxnSpPr>
          <p:nvPr/>
        </p:nvCxnSpPr>
        <p:spPr>
          <a:xfrm>
            <a:off x="9277350" y="6105526"/>
            <a:ext cx="10668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9267DF-F562-452A-82D4-C29DF77E7090}"/>
              </a:ext>
            </a:extLst>
          </p:cNvPr>
          <p:cNvSpPr txBox="1"/>
          <p:nvPr/>
        </p:nvSpPr>
        <p:spPr>
          <a:xfrm>
            <a:off x="4573239" y="5813138"/>
            <a:ext cx="4599336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변동률 순위를 제공합니다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9118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87181D-1C6B-ABED-CFA3-E2DADA14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C2B1CA-D173-F2BE-A984-10258F6719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4B055-4E26-4881-BEE8-A96226416761}"/>
              </a:ext>
            </a:extLst>
          </p:cNvPr>
          <p:cNvSpPr txBox="1"/>
          <p:nvPr/>
        </p:nvSpPr>
        <p:spPr>
          <a:xfrm>
            <a:off x="1622660" y="2967335"/>
            <a:ext cx="19447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여러분은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97598-AFC1-4CD9-A0F7-D372D198F209}"/>
              </a:ext>
            </a:extLst>
          </p:cNvPr>
          <p:cNvSpPr txBox="1"/>
          <p:nvPr/>
        </p:nvSpPr>
        <p:spPr>
          <a:xfrm>
            <a:off x="1622660" y="3429000"/>
            <a:ext cx="8946680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320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근거있고</a:t>
            </a:r>
            <a:r>
              <a:rPr lang="en-US" altLang="ko-KR" sz="320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안전하고</a:t>
            </a:r>
            <a:r>
              <a:rPr lang="en-US" altLang="ko-KR" sz="32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편리한 투자</a:t>
            </a:r>
            <a:r>
              <a:rPr lang="ko-KR" altLang="en-US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하실 수 있습니다</a:t>
            </a:r>
            <a:r>
              <a:rPr lang="en-US" altLang="ko-KR"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98817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D729D-B69A-418C-B715-79B7B4489B64}"/>
              </a:ext>
            </a:extLst>
          </p:cNvPr>
          <p:cNvSpPr txBox="1"/>
          <p:nvPr/>
        </p:nvSpPr>
        <p:spPr>
          <a:xfrm>
            <a:off x="5163693" y="4891983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7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A30C7-9328-47F1-BA4E-FD3857143688}"/>
              </a:ext>
            </a:extLst>
          </p:cNvPr>
          <p:cNvSpPr txBox="1"/>
          <p:nvPr/>
        </p:nvSpPr>
        <p:spPr>
          <a:xfrm>
            <a:off x="4726074" y="1689718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60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16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E5C99-D83B-4506-861A-4AC4EAA42792}"/>
              </a:ext>
            </a:extLst>
          </p:cNvPr>
          <p:cNvSpPr txBox="1"/>
          <p:nvPr/>
        </p:nvSpPr>
        <p:spPr>
          <a:xfrm>
            <a:off x="4884771" y="4060986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00D7A4-FA9C-4D02-A2FC-031D6B692C68}"/>
              </a:ext>
            </a:extLst>
          </p:cNvPr>
          <p:cNvGrpSpPr/>
          <p:nvPr/>
        </p:nvGrpSpPr>
        <p:grpSpPr>
          <a:xfrm>
            <a:off x="9177528" y="3356068"/>
            <a:ext cx="2252472" cy="3632560"/>
            <a:chOff x="9177528" y="3356068"/>
            <a:chExt cx="2252472" cy="363256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042CCCFE-E4F0-4BF2-99C6-802C7CB5A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68" b="90525" l="10000" r="90000">
                          <a14:foregroundMark x1="47561" y1="9983" x2="50732" y2="9137"/>
                          <a14:foregroundMark x1="50976" y1="9137" x2="52195" y2="9137"/>
                          <a14:foregroundMark x1="51829" y1="27750" x2="52683" y2="45178"/>
                          <a14:foregroundMark x1="52683" y1="47039" x2="51707" y2="55838"/>
                          <a14:foregroundMark x1="50122" y1="68020" x2="48537" y2="75973"/>
                          <a14:foregroundMark x1="47195" y1="80541" x2="44268" y2="84602"/>
                          <a14:foregroundMark x1="41829" y1="86294" x2="38902" y2="88832"/>
                          <a14:foregroundMark x1="38537" y1="89340" x2="43293" y2="90525"/>
                          <a14:foregroundMark x1="49268" y1="90017" x2="52683" y2="89848"/>
                          <a14:foregroundMark x1="56341" y1="88663" x2="56707" y2="88325"/>
                          <a14:foregroundMark x1="51341" y1="86464" x2="46098" y2="87648"/>
                          <a14:foregroundMark x1="41220" y1="88156" x2="37561" y2="90186"/>
                          <a14:foregroundMark x1="43049" y1="89848" x2="50244" y2="89340"/>
                          <a14:foregroundMark x1="52683" y1="88325" x2="52561" y2="86125"/>
                          <a14:foregroundMark x1="52073" y1="79357" x2="51098" y2="66497"/>
                          <a14:foregroundMark x1="52073" y1="62267" x2="55488" y2="57699"/>
                          <a14:foregroundMark x1="58659" y1="58714" x2="62195" y2="66497"/>
                          <a14:foregroundMark x1="62317" y1="66667" x2="64268" y2="63283"/>
                          <a14:foregroundMark x1="64878" y1="61929" x2="62195" y2="66667"/>
                          <a14:foregroundMark x1="63049" y1="65990" x2="66951" y2="62944"/>
                          <a14:foregroundMark x1="67195" y1="63113" x2="66707" y2="67851"/>
                          <a14:foregroundMark x1="68780" y1="68190" x2="70122" y2="64975"/>
                          <a14:foregroundMark x1="68902" y1="60745" x2="58171" y2="60406"/>
                          <a14:foregroundMark x1="35732" y1="69543" x2="35122" y2="57530"/>
                          <a14:foregroundMark x1="41707" y1="53976" x2="49024" y2="36379"/>
                          <a14:foregroundMark x1="49024" y1="36379" x2="46463" y2="19966"/>
                          <a14:foregroundMark x1="46463" y1="19966" x2="52195" y2="28596"/>
                          <a14:foregroundMark x1="52195" y1="28596" x2="52073" y2="639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04" t="6656" r="26625" b="6325"/>
            <a:stretch/>
          </p:blipFill>
          <p:spPr bwMode="auto">
            <a:xfrm>
              <a:off x="9177528" y="3948659"/>
              <a:ext cx="2252472" cy="3039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5C09B8-7D61-4F30-87D5-BC9D950E7F72}"/>
                </a:ext>
              </a:extLst>
            </p:cNvPr>
            <p:cNvSpPr txBox="1"/>
            <p:nvPr/>
          </p:nvSpPr>
          <p:spPr>
            <a:xfrm>
              <a:off x="9338595" y="3356068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ZTS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사주세요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3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3493" y="200375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숏 포지션 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3993575"/>
            <a:ext cx="287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4301352"/>
            <a:ext cx="28774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빌린다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( 4 * 10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549124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1" y="2856901"/>
            <a:ext cx="28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갚는다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( 12* 10 = 120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 – 120 = -40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손실이 발생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 </a:t>
            </a:r>
            <a:r>
              <a:rPr lang="en-US" altLang="ko-KR" sz="1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50% 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E67CBE-DC32-D600-3794-32C26CFEF436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6647F567-F4CE-4648-5271-4407BF6E209F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5BFD0862-16F5-A6AA-A49B-D99B41751315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19345DF-3F2B-4FCA-E630-6C6914FE55A6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9" name="사각형: 둥근 모서리 21">
                <a:extLst>
                  <a:ext uri="{FF2B5EF4-FFF2-40B4-BE49-F238E27FC236}">
                    <a16:creationId xmlns:a16="http://schemas.microsoft.com/office/drawing/2014/main" id="{462CF932-026B-948E-4C49-CFBCB9DC4EE8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AA6DAF3-EB90-3FF7-8A53-FD8015850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80DE69B-BABA-0CBD-B827-7CB7C166CB15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59CDDFC-A705-39B8-73A6-570187557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4E5F839-E5CE-8F01-8597-F8A88261422B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1A65E1C-883A-D6D2-E019-F3F69654E0BC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4399098" y="4857849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자신이 설정한 포지션과</a:t>
            </a:r>
            <a:endParaRPr lang="en-US" altLang="ko-KR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반대가 되면 손해를 본다</a:t>
            </a:r>
            <a:r>
              <a:rPr lang="en-US" altLang="ko-KR" sz="20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75211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2670" y="2003755"/>
            <a:ext cx="2986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</a:p>
        </p:txBody>
      </p:sp>
      <p:sp>
        <p:nvSpPr>
          <p:cNvPr id="30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604489" y="2930840"/>
            <a:ext cx="2319614" cy="166562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20700" dist="38100" dir="5400000" algn="t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5017811" y="3111552"/>
            <a:ext cx="467897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유의 깊게 보던 코인이 변동 시그널을 보낼 때</a:t>
            </a:r>
            <a:endParaRPr lang="en-US" altLang="ko-KR" sz="18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진입한 코인이</a:t>
            </a:r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크게 치솟을 때</a:t>
            </a:r>
            <a:r>
              <a:rPr lang="en-US" altLang="ko-KR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크게 떨어질 때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규제 뉴스를 속보로 접했을 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27088" y="4572144"/>
            <a:ext cx="6460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예기치 못한 순간에 찾아온다면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6724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30138" y="4624087"/>
              <a:ext cx="3531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05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트레이딩 자금 운용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DE0A-552D-71CE-FDED-B38D1A52D2D4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097FBEA-9ACE-34AE-5D07-70FBCC1C1441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C708A7-549F-ADFE-F0E2-4C0066A91C58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EADC1-866A-48B2-DC7B-9C4E6772324D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C0455-C600-472F-0E72-C0BFBFC0A38D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5681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마인드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1306768" cy="3108305"/>
            <a:chOff x="176544" y="1682357"/>
            <a:chExt cx="1306768" cy="31083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1128835" cy="1530939"/>
              <a:chOff x="176544" y="1682357"/>
              <a:chExt cx="1128835" cy="153093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1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투자 원칙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500458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1306768" cy="1530939"/>
              <a:chOff x="176544" y="3259723"/>
              <a:chExt cx="1306768" cy="15309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3067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자가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제어법</a:t>
                </a:r>
                <a:endPara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49084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3.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4.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6D5508-0D79-2D42-899D-6711E13866E3}"/>
              </a:ext>
            </a:extLst>
          </p:cNvPr>
          <p:cNvSpPr txBox="1"/>
          <p:nvPr/>
        </p:nvSpPr>
        <p:spPr>
          <a:xfrm>
            <a:off x="5524124" y="3167390"/>
            <a:ext cx="4695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지속 가능한 투자를 위해</a:t>
            </a:r>
            <a:endParaRPr lang="en-US" altLang="ko-KR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기본적인 자금 운용법을 익힌다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A90B9-B1B5-A130-2DAA-0910FCA707B9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40AEC-4F1A-0BEA-F1C2-53D0518BD722}"/>
              </a:ext>
            </a:extLst>
          </p:cNvPr>
          <p:cNvSpPr txBox="1"/>
          <p:nvPr/>
        </p:nvSpPr>
        <p:spPr>
          <a:xfrm>
            <a:off x="5259608" y="4447073"/>
            <a:ext cx="522450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차트를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보조지표를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자금 운용에 따라 알맞은 금액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트레이딩 기술에 따라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적정 </a:t>
            </a:r>
            <a:r>
              <a:rPr lang="ko-KR" altLang="en-US" sz="1600" dirty="0" err="1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수익량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투자원칙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제어법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5FA2FC-67B8-5583-7CC3-A7291BC22D4E}"/>
              </a:ext>
            </a:extLst>
          </p:cNvPr>
          <p:cNvGrpSpPr/>
          <p:nvPr/>
        </p:nvGrpSpPr>
        <p:grpSpPr>
          <a:xfrm>
            <a:off x="10648863" y="5909094"/>
            <a:ext cx="1430924" cy="849318"/>
            <a:chOff x="3799856" y="5282093"/>
            <a:chExt cx="1606545" cy="9890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AFFB024-B737-95CE-DC07-083C538806FA}"/>
                </a:ext>
              </a:extLst>
            </p:cNvPr>
            <p:cNvGrpSpPr/>
            <p:nvPr/>
          </p:nvGrpSpPr>
          <p:grpSpPr>
            <a:xfrm>
              <a:off x="3799856" y="5282093"/>
              <a:ext cx="1327609" cy="303929"/>
              <a:chOff x="3799856" y="5282093"/>
              <a:chExt cx="1327609" cy="30392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F0FB778-8DAD-D570-C2B2-29DEFE4DC27B}"/>
                  </a:ext>
                </a:extLst>
              </p:cNvPr>
              <p:cNvSpPr/>
              <p:nvPr/>
            </p:nvSpPr>
            <p:spPr>
              <a:xfrm>
                <a:off x="3799856" y="5364640"/>
                <a:ext cx="181155" cy="18115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D2961E-BB6C-5102-5657-425BF268C32C}"/>
                  </a:ext>
                </a:extLst>
              </p:cNvPr>
              <p:cNvSpPr txBox="1"/>
              <p:nvPr/>
            </p:nvSpPr>
            <p:spPr>
              <a:xfrm>
                <a:off x="3956952" y="5282093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지난 시간에 배운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D5272D2-3B6C-CFF6-21EC-213FC1F86F03}"/>
                </a:ext>
              </a:extLst>
            </p:cNvPr>
            <p:cNvGrpSpPr/>
            <p:nvPr/>
          </p:nvGrpSpPr>
          <p:grpSpPr>
            <a:xfrm>
              <a:off x="3799856" y="5624673"/>
              <a:ext cx="1342299" cy="303929"/>
              <a:chOff x="3799856" y="5591802"/>
              <a:chExt cx="1342299" cy="30392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821C267-83CC-C403-4167-ED4185A1F44E}"/>
                  </a:ext>
                </a:extLst>
              </p:cNvPr>
              <p:cNvSpPr/>
              <p:nvPr/>
            </p:nvSpPr>
            <p:spPr>
              <a:xfrm>
                <a:off x="3799856" y="5674349"/>
                <a:ext cx="181155" cy="181155"/>
              </a:xfrm>
              <a:prstGeom prst="rect">
                <a:avLst/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2CED21-55BC-088D-937D-3CE417813919}"/>
                  </a:ext>
                </a:extLst>
              </p:cNvPr>
              <p:cNvSpPr txBox="1"/>
              <p:nvPr/>
            </p:nvSpPr>
            <p:spPr>
              <a:xfrm>
                <a:off x="3971642" y="5591802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이번 시간에 배울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B33124B-3333-38FF-A145-ED48E4D15CAE}"/>
                </a:ext>
              </a:extLst>
            </p:cNvPr>
            <p:cNvGrpSpPr/>
            <p:nvPr/>
          </p:nvGrpSpPr>
          <p:grpSpPr>
            <a:xfrm>
              <a:off x="3799856" y="5967252"/>
              <a:ext cx="1606545" cy="303929"/>
              <a:chOff x="3799856" y="5967252"/>
              <a:chExt cx="1606545" cy="3039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27D2FED-080D-7771-B0E0-5EE4CB6D7403}"/>
                  </a:ext>
                </a:extLst>
              </p:cNvPr>
              <p:cNvSpPr/>
              <p:nvPr/>
            </p:nvSpPr>
            <p:spPr>
              <a:xfrm>
                <a:off x="3799856" y="6066605"/>
                <a:ext cx="181155" cy="181155"/>
              </a:xfrm>
              <a:prstGeom prst="rect">
                <a:avLst/>
              </a:prstGeom>
              <a:solidFill>
                <a:srgbClr val="F15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B7097-65F4-0E57-9A46-89151A17B4C3}"/>
                  </a:ext>
                </a:extLst>
              </p:cNvPr>
              <p:cNvSpPr txBox="1"/>
              <p:nvPr/>
            </p:nvSpPr>
            <p:spPr>
              <a:xfrm>
                <a:off x="3981011" y="5967252"/>
                <a:ext cx="1425390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다음 시간에 배우게 될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5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05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47604" y="2003755"/>
            <a:ext cx="36968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자금관리의 중요성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9AD55A-F4FD-0440-6FBA-F0447A7E7AD8}"/>
              </a:ext>
            </a:extLst>
          </p:cNvPr>
          <p:cNvGrpSpPr/>
          <p:nvPr/>
        </p:nvGrpSpPr>
        <p:grpSpPr>
          <a:xfrm>
            <a:off x="2640820" y="3105146"/>
            <a:ext cx="6910359" cy="1754326"/>
            <a:chOff x="2923336" y="3012582"/>
            <a:chExt cx="6910359" cy="1754326"/>
          </a:xfrm>
        </p:grpSpPr>
        <p:sp>
          <p:nvSpPr>
            <p:cNvPr id="31" name="TextBox 30"/>
            <p:cNvSpPr txBox="1"/>
            <p:nvPr/>
          </p:nvSpPr>
          <p:spPr>
            <a:xfrm>
              <a:off x="6596911" y="3012582"/>
              <a:ext cx="323678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누가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당신이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03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투자마인드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언제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진입시점 결정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진입시점 결정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무엇을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종목 결정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어떻게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차트 분석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01~02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기초개념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돈 벌려고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..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A3F7F6-9BAC-97A1-79D2-5350471F975B}"/>
                </a:ext>
              </a:extLst>
            </p:cNvPr>
            <p:cNvSpPr txBox="1"/>
            <p:nvPr/>
          </p:nvSpPr>
          <p:spPr>
            <a:xfrm>
              <a:off x="2923336" y="3197248"/>
              <a:ext cx="255069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지금까지 따라온 </a:t>
              </a:r>
              <a:endPara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여러분이</a:t>
              </a:r>
              <a:r>
                <a: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</a:p>
            <a:p>
              <a:pPr algn="ctr"/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배운 것</a:t>
              </a:r>
              <a:endPara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26421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05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47604" y="2003755"/>
            <a:ext cx="36968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자금관리의 중요성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3F7F6-9BAC-97A1-79D2-5350471F975B}"/>
              </a:ext>
            </a:extLst>
          </p:cNvPr>
          <p:cNvSpPr txBox="1"/>
          <p:nvPr/>
        </p:nvSpPr>
        <p:spPr>
          <a:xfrm>
            <a:off x="3903733" y="3763653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제일 중요한 것이 빠졌습니다</a:t>
            </a:r>
            <a:r>
              <a:rPr lang="en-US" altLang="ko-KR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495567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05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47604" y="2003755"/>
            <a:ext cx="36968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자금관리의 중요성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576750-A998-1ACF-1F2C-6A059924992D}"/>
              </a:ext>
            </a:extLst>
          </p:cNvPr>
          <p:cNvGrpSpPr/>
          <p:nvPr/>
        </p:nvGrpSpPr>
        <p:grpSpPr>
          <a:xfrm>
            <a:off x="2768807" y="2870385"/>
            <a:ext cx="6654386" cy="2298180"/>
            <a:chOff x="2768807" y="2861783"/>
            <a:chExt cx="6654386" cy="22981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88156D-2702-240E-3C84-F822860BC787}"/>
                </a:ext>
              </a:extLst>
            </p:cNvPr>
            <p:cNvSpPr txBox="1"/>
            <p:nvPr/>
          </p:nvSpPr>
          <p:spPr>
            <a:xfrm>
              <a:off x="2768807" y="4636743"/>
              <a:ext cx="66543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얼만큼 </a:t>
              </a:r>
              <a:r>
                <a:rPr lang="en-US" altLang="ko-KR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800" dirty="0" err="1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진입량</a:t>
              </a:r>
              <a:r>
                <a:rPr lang="ko-KR" altLang="en-US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목표 </a:t>
              </a:r>
              <a:r>
                <a:rPr lang="ko-KR" altLang="en-US" sz="2800" dirty="0" err="1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수익량</a:t>
              </a:r>
              <a:r>
                <a:rPr lang="ko-KR" altLang="en-US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28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05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트레이딩 자금운용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endParaRPr lang="en-US" altLang="ko-KR" sz="28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776E4A-B761-487E-D5C2-A7B2722E3178}"/>
                </a:ext>
              </a:extLst>
            </p:cNvPr>
            <p:cNvSpPr txBox="1"/>
            <p:nvPr/>
          </p:nvSpPr>
          <p:spPr>
            <a:xfrm>
              <a:off x="4451023" y="2861783"/>
              <a:ext cx="3289955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누가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당신이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03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투자마인드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언제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진입시점 결정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sz="1800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어디서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진입시점 결정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sz="1800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무엇을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종목 결정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04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 기술</a:t>
              </a:r>
              <a:endParaRPr lang="en-US" altLang="ko-KR" sz="1800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어떻게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차트 분석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01~02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기초개념</a:t>
              </a:r>
              <a:endParaRPr lang="en-US" altLang="ko-KR" sz="1800" dirty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왜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돈 벌려고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..</a:t>
              </a:r>
              <a:r>
                <a:rPr lang="ko-KR" altLang="en-US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9837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05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47604" y="2003755"/>
            <a:ext cx="36968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자금관리의 중요성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57EF14-5721-8F5E-EA36-0071E56B36E8}"/>
              </a:ext>
            </a:extLst>
          </p:cNvPr>
          <p:cNvGrpSpPr/>
          <p:nvPr/>
        </p:nvGrpSpPr>
        <p:grpSpPr>
          <a:xfrm>
            <a:off x="4788814" y="2804017"/>
            <a:ext cx="5514682" cy="2601053"/>
            <a:chOff x="4788814" y="2804017"/>
            <a:chExt cx="5514682" cy="26010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B547B5-090B-6B32-A374-6C120571A361}"/>
                </a:ext>
              </a:extLst>
            </p:cNvPr>
            <p:cNvSpPr txBox="1"/>
            <p:nvPr/>
          </p:nvSpPr>
          <p:spPr>
            <a:xfrm>
              <a:off x="5246015" y="2804017"/>
              <a:ext cx="460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지금까지는 안타</a:t>
              </a:r>
              <a:r>
                <a:rPr lang="en-US" altLang="ko-KR" sz="20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홈런 확률을 높이는 방법론</a:t>
              </a:r>
              <a:endParaRPr lang="ko-KR" altLang="en-US" sz="2000" dirty="0">
                <a:solidFill>
                  <a:srgbClr val="F15423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95AC8D-CDD1-9E67-0481-312BA234E018}"/>
                </a:ext>
              </a:extLst>
            </p:cNvPr>
            <p:cNvSpPr txBox="1"/>
            <p:nvPr/>
          </p:nvSpPr>
          <p:spPr>
            <a:xfrm>
              <a:off x="4788814" y="3504379"/>
              <a:ext cx="551468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 번에 끝나는 </a:t>
              </a:r>
              <a:r>
                <a:rPr lang="ko-KR" altLang="en-US" sz="32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</a:t>
              </a:r>
              <a:r>
                <a:rPr lang="ko-KR" altLang="en-US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는 없습니다</a:t>
              </a:r>
              <a:r>
                <a:rPr lang="en-US" altLang="ko-KR" sz="3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다음 이닝</a:t>
              </a:r>
              <a:r>
                <a:rPr lang="en-US" altLang="ko-KR" sz="20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다음 경기는 끝 없이 남아있습니다</a:t>
              </a:r>
              <a:r>
                <a:rPr lang="en-US" altLang="ko-KR" sz="20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E379B3-DBB1-8FAB-B31B-ACD83D2327D8}"/>
                </a:ext>
              </a:extLst>
            </p:cNvPr>
            <p:cNvSpPr txBox="1"/>
            <p:nvPr/>
          </p:nvSpPr>
          <p:spPr>
            <a:xfrm>
              <a:off x="4788814" y="4697184"/>
              <a:ext cx="551468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타율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 기술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만큼 중요한 것이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부상 없이 뛰는 튼튼한 몸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자금관리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사각형: 둥근 모서리 14">
            <a:extLst>
              <a:ext uri="{FF2B5EF4-FFF2-40B4-BE49-F238E27FC236}">
                <a16:creationId xmlns:a16="http://schemas.microsoft.com/office/drawing/2014/main" id="{2B0DF6D0-B672-4580-B17E-04DC7A85C7F3}"/>
              </a:ext>
            </a:extLst>
          </p:cNvPr>
          <p:cNvSpPr/>
          <p:nvPr/>
        </p:nvSpPr>
        <p:spPr>
          <a:xfrm>
            <a:off x="1680236" y="2627275"/>
            <a:ext cx="2319614" cy="227275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AF2820-B37D-5728-267C-A720738AC80C}"/>
              </a:ext>
            </a:extLst>
          </p:cNvPr>
          <p:cNvSpPr txBox="1"/>
          <p:nvPr/>
        </p:nvSpPr>
        <p:spPr>
          <a:xfrm>
            <a:off x="1864455" y="4988461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스윙 하나하나에 모든 것을 걸면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다음은 없습니다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40559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5A2FE-146A-5644-A6C5-81B12252EEFB}"/>
              </a:ext>
            </a:extLst>
          </p:cNvPr>
          <p:cNvSpPr txBox="1"/>
          <p:nvPr/>
        </p:nvSpPr>
        <p:spPr>
          <a:xfrm>
            <a:off x="0" y="535899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자금관리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코인시장의 다양한 리스크는 여러 방법을 통해서 줄이고 관리하고 최소화해야 하지만,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근본적으로 그 리스크를 최소화하고 치명적인 타격을 줄이는 방법은,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절대로 종목 선정이나 매매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기법같은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기술이 아니다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 핵심은 바로 자금 관리이다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관리란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한마디로 내 자산 중 어느 정도의 자금을 투입해서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매매할지를 결정하고 관리하는 원칙이라고 할 수 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아마 대부분은 자금 관리에 대해 별로 들어보지 못했고,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설령 들어보았다 해도 막연하고 추상적인 이야기,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실전에서는 필요 없는 영양가 없는 이야기 정도로 치부하는 분이 상당수 일 것이다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 기법이나 기술을 연마하고 익히는 것은 당연히 중요하다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하지만 문제는 그 어떤 매매 기법도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100%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완벽하지 않다는 데 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또한 코인시장에는 예측이 불가능한 무시무시한 리스크가 상존하고 있어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예기지 못한 큰 손실을 얼마든지 볼 수 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따라서 자금 관리가 그 무엇보다도 중요하고 매매 기법에 우선한다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 기법을 통해서는 수익이 날 수도 있고, 손실이 날 수도 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많은 사람들은 오로지 어떤 매매를 통해 나타난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손익률에만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신경을 쓰는 경향이 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그런데 사실은 매매 기법의 결과로 나타나는 ‘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 보다는 내 계좌상의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손익률이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훨씬 더 중요하다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왜일까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어떤 매매 기법을 통해 200%의 수익이 났다고 가정하고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여러분은 떼부자가 되었을까?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반대로 까딱 잘못 걸려서 반의 반 토막이 나버렸다면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알거지가 되어 비참한 인생을 살게 될까?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전혀 그렇지 않다.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왜일까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만일 여러분 전 재산이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000만원인데,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만원짜리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주식 딱 1주만 샀다면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200% 수익이 났다고 큰 의미가 있을까?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수익률 자체는 200%이지만, 투입 금액이 내 전체 자산의 0.1%에 불과하기 때문에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내 총 자산 대비 실제적인 수익률은 0.2%에 불과하다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200%라는 엄청난 매매 수익률은 아무 의미가 없다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똑같이 5만원만 투입한 상태에서 반의 반 토막이 난들 아니면 상장폐지를 당한들 의미가 있을까?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 수익률 자체는 -75%, -100%일지 몰라도 실제적인 내 계좌상의 손실은 -0.1% 수준에 불과할 뿐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인생에 아무런 영향이 없다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3C231-229B-D24D-BF84-8C858D64B49A}"/>
              </a:ext>
            </a:extLst>
          </p:cNvPr>
          <p:cNvSpPr txBox="1"/>
          <p:nvPr/>
        </p:nvSpPr>
        <p:spPr>
          <a:xfrm>
            <a:off x="6416842" y="535899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그런데 이러한 부분은 투입 자금을 결정하는 ‘자금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관리’라는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개념 없이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그냥 무턱대고 매매 기법에 의한 ‘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 자체에만 혈안이 되어서는 절대로 알 수가 없는 것이다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또한 한 번의 매매 이후 손익이 발생한 경우 다음 번 매매 시에는 어떻게 자금을 투여해야 하는지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결정하는 것도 중요한 부분이다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바로 이것이 자금 관리가 매매 기법에 의한 수익률보다 우선하며 중요한 이유이다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많은 사람들이 일정한 원금으로 투자하는 것이 안정적이라 믿고 있지만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사실은 안정적이지도 않고, 수익을 크게 불리는 데에도 적합하지 않다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이처럼 ‘자금 관리’ 라는 요소는 그 어떤 매매 기법이나 기술에 앞서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 무엇보다도 우선적으로 중요한 부분임에도 불구하고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너무나 많은 사람들은 이에 대해서 아무런 개념이 없다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이런 상태에서 본질적으로 완벽할 수도 없고 존재하지도 않는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절대 불패의 기법에만 혈안이 되어 매매를 하니 실패할 수밖에 없는 것이다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즉, 코인시장의 위험성에 대한 무지가 곧 자금 관리의 중요성에 대한 무지로 연결되는 것이다</a:t>
            </a:r>
          </a:p>
        </p:txBody>
      </p:sp>
    </p:spTree>
    <p:extLst>
      <p:ext uri="{BB962C8B-B14F-4D97-AF65-F5344CB8AC3E}">
        <p14:creationId xmlns:p14="http://schemas.microsoft.com/office/powerpoint/2010/main" val="151834086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018B49-619E-4E2E-864B-9FA1284C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74" y="3649028"/>
            <a:ext cx="4591050" cy="2752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A64D87-71FF-4E24-B0BB-0C36B583681D}"/>
              </a:ext>
            </a:extLst>
          </p:cNvPr>
          <p:cNvSpPr txBox="1"/>
          <p:nvPr/>
        </p:nvSpPr>
        <p:spPr>
          <a:xfrm>
            <a:off x="0" y="0"/>
            <a:ext cx="6097772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관리에 대한 개념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1.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관리의 개념과 필요성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관리란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매매할 때 얼마나 많은 자금을 투입할지를 결정하고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관리하는 일종의 자산 운용 원칙이라고 할 수 있다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그렇다면 자금 관리가 도대체 왜 필요할까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코인시장은 워낙 위험한 돌발 변수 투성이라 얼마든지 손실을 볼 수도 있기 때문이다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 관리는 위험 관리이고 이것은 곧 자금 관리이다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관리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즉 손실 관리가 왜 그토록 중요할까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주식을 하는 근본적인 이유는 돈을 벌기 위한 것인데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돈을 많이 버는 것에 대해 먼저 강조하지 않고 돈을 잃는 것에 대해 강조할까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 이유는 손실은 제대로 관리하지 않으면 치명적이기 때문이다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 관리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관리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를 반드시 해야 하는 가장 중요한 이유는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바로 손익의 비대칭성 때문이다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비대칭성이란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손실의 규모가 커지면 커질수록 복구하기 위해 손실률보다 더 큰 수익률을 올려야 한다는 원리다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여러분이 어떤 종목을 매매해서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났다면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손실을 만회하기 위해서는 얼마의 수익률을 올려야 할까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 </a:t>
            </a: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떨어졌으니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오르면 될까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정답은 아니다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100/99=1.01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이므로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실제로는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1%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보다 근소하게 더 오른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1.01%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 올라줘야 비로소 만회된다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발생한 경우 원금을 회복하기 위해서는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2.04%(100/98=1.0204) </a:t>
            </a: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발생한 경우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5.26%(100/95=1.0526) </a:t>
            </a: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발생한 경우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11.11%(100/90=1.1111) </a:t>
            </a: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발생한 경우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25%,  </a:t>
            </a: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50%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발생한 경우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100% </a:t>
            </a: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90%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발생한 경우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900%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의 수익을 올려야 한다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예를 들어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1000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만원을 투자했는데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난 경우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남은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999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만원으로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만원을 메우기 위해서는 거의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1%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수준의 수익을 올리면 된다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그런데 반 토막이 나서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(-50%) 500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만원이 되었다고 하면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손실액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500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만원을 메우기 위해서는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50%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 아닌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100%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의 수익률을 올려야 원금을 회복할 수 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손실은 규모가 작을 때는 별문제가 없지만 커지면 커질수록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수익은 커녕 원금 회복조차 감당하기가 힘들어진다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옆의 그래프는 특정한 수준의 손실이 발생했을 때 그 손실을 회복하기 위해 올려야 하는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수익률을 도식화한 것이다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손실은 커지면 커질수록 치명적이므로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이것이 바로 손실을 관리해주는 자금 관리가 그토록 중요한 이유이다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89280C8-C0AA-0361-75CA-E53547AC0106}"/>
              </a:ext>
            </a:extLst>
          </p:cNvPr>
          <p:cNvSpPr/>
          <p:nvPr/>
        </p:nvSpPr>
        <p:spPr>
          <a:xfrm>
            <a:off x="6096000" y="5755800"/>
            <a:ext cx="578841" cy="645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582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93167F-02BA-43B8-8D0D-238F76E5C45D}"/>
              </a:ext>
            </a:extLst>
          </p:cNvPr>
          <p:cNvSpPr txBox="1"/>
          <p:nvPr/>
        </p:nvSpPr>
        <p:spPr>
          <a:xfrm>
            <a:off x="0" y="478272"/>
            <a:ext cx="5494789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2. 자금 관리와 매매 기법상의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손절매의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차이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‘손실을 관리하는 것은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손절매라는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개념으로 매매 기법에 다 포함되어 있는 것 아닌가?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왜 굳이 자금 관리라는 개념을 복잡하게 또 이야기하고,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이는 매매 기법상의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손절매와는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어떤 차이가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있는가’라고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생각할 수도 있다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결론부터 말하자면,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관리라는 개념은 매매 기법보다 한 단계 위의 계좌상의 거시적인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손절매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내지는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 관리의 개념이라고 할 수 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물론 자금 관리에는 손실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관리뿐만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아니라 수익 관리의 개념도 포함된다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현재 현금 자산이 5000만원이라고 가정하고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A라는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종목을 매수했고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10% 수준으로 잡았다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종목을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손절하게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되었을 때 여러분의 손해액과 손실 규모는 어떻게 될까?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‘그야 당연히 5000만원의 10% 손실이니, 500만원 손실이고, 수익률은 -10% 아니냐?’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 답은 틀렸다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정답은 얼마의 자금을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투입하느냐에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따라 달라진다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‘당연히 5000만원 전부 투입한다는 가정하에 계산하는 것 아니냐?’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라고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억울함을 토로할지 모르겠지만,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나는 분명히 자산 총 규모가 5000만원이라고 했지,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5000만원 전체를 투입한다고 얘기한 적은 없다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억지로 말도 안 되는 질문을 한 것처럼 느껴질지 모르지만,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이것은 대단히 중요한 부분이다 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만일 총 자산을 다 투입한다면 손해액은 500만원이고,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 수익률은 -10%이며, 총 자산대비 수익률도 -10%가 된다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하지만, 여러분이 절반인 2,500만원만을 투입했다면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손실액은 250만원이고, 매매 수익률은 -10%이고,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총 자산대비 수익률은 –5%(250/5,000×100)가 된다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이처럼 어떤 동일한 매매에 의해 발생하는 매매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자체는 일정해도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투입하는 자금의 규모가 내 총 자산 대비 어느 정도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수준이냐에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따라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실제적인 ‘총 자산 대비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수익률’이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달라지게 된다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즉, 내가 자금 관리 기법을 통해 투입하는 자산의 규모를 조절하면,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 기법상의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동일해도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총 자산 대비 수익률은 달라진다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바로 이것이 매매 기법상의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손절매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)와 자금 관리 기법의 차이이다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그렇다면 매매 기법상의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손익률과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총 자산 대비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중 어떤 것이 더 실제적으로 중요할까?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총 자산 대비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손익률이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훨씬 더 중요하다.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왜일까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70576-096B-454F-8B4F-08E9E52D49A8}"/>
              </a:ext>
            </a:extLst>
          </p:cNvPr>
          <p:cNvSpPr txBox="1"/>
          <p:nvPr/>
        </p:nvSpPr>
        <p:spPr>
          <a:xfrm>
            <a:off x="5638800" y="478272"/>
            <a:ext cx="609777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앞의 예처럼 총 자산이 5000만원인데 50만원도 아닌 불과 5만원만 투자했다고 하면,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-10%가 아니라 반의 반 토막이 나도 실제 계좌상으로는 -0.1%에도 못 미치는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미미한 손실에 불과하기 때문이다.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즉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아무런 타격이 되지 않는다 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수익이 나는 경우도 마찬가지이다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 수익률 자체가 100%, 200%가 의미가 있나?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총 자산 대비 수익률이 의미가 있다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10% 수익이 나도 총 자산을 다 투입했으면 실제적으로 10% 수익을 얻은 것이지만,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총 자산의 100분의 1만 투자했으면 200% 매매 수익을 올린다 한들 실제 수익률은 2%에 불과하다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만일 전 재산이 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5000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만원인데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빚을 얻어서 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억으로 투자했다고 치자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만일 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10%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손실을 입으면 어떻게 될까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 5000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 손실이다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회생 불가능하지는 않지만 복구하는데 아마 엄청난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멘탈과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시간과 노력이 필요할 것이다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 기법상의 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중요하지만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 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그보다 더 중요한 것이 바로 내 계좌상의 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잡는 것이다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내 전체 계좌상의 안전한 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한계를 정하는 것이 바로 자금 관리이고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 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 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한계에 따라 매매 기법상의 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비율을 일치시키면 제대로 된 자금 관리가 되는 것이다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결국 우리에게 실제로 의미가 있고 궁극적으로 신경을 써야 하는 것은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 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 자체의 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손익률이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아닌 총 투자 자산 대비 수익률과 손실률이다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바로 이것이 자금 관리이다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</a:t>
            </a: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만일 이런 거시적인 개념 없이 종목 단위로의 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손익률에만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정신을 팔고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 손실이나 수익이 내 계좌상에서 얼마나 큰 비중을 차지하는지에 대한 개념이 없으면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 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나름대로 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잘 지켰는데도 도대체 왜 계좌가 자꾸 박살이 나는지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 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수익률은 높긴 한데 잔고는 왜 그냥 거기서 거기인지 이유를 모르게 된다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 관리가 대략 어떤 개념이고 얼마나 중요한지 알아야한다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 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35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87054" y="1775097"/>
            <a:ext cx="6817892" cy="1797191"/>
            <a:chOff x="2687054" y="2032275"/>
            <a:chExt cx="6817892" cy="1797191"/>
          </a:xfrm>
        </p:grpSpPr>
        <p:sp>
          <p:nvSpPr>
            <p:cNvPr id="4" name="TextBox 3"/>
            <p:cNvSpPr txBox="1"/>
            <p:nvPr/>
          </p:nvSpPr>
          <p:spPr>
            <a:xfrm>
              <a:off x="4199487" y="2032275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</a:t>
              </a:r>
              <a:endParaRPr lang="ko-KR" altLang="en-US" sz="24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87054" y="2259806"/>
              <a:ext cx="681789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Sequel Sans Black Body" panose="020B0703050000020004" pitchFamily="34" charset="0"/>
                </a:rPr>
                <a:t>Neuti Soft</a:t>
              </a:r>
              <a:endParaRPr lang="ko-KR" altLang="en-US" sz="9600" dirty="0">
                <a:solidFill>
                  <a:schemeClr val="bg1"/>
                </a:solidFill>
                <a:latin typeface="Sequel Sans Black Body" panose="020B07030500000200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99540" y="3636648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Neuti Soft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실전 투자 교육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414713" y="4614863"/>
            <a:ext cx="5257800" cy="857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5620" y="4816969"/>
            <a:ext cx="28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00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오리엔테이션</a:t>
            </a:r>
          </a:p>
        </p:txBody>
      </p:sp>
    </p:spTree>
    <p:extLst>
      <p:ext uri="{BB962C8B-B14F-4D97-AF65-F5344CB8AC3E}">
        <p14:creationId xmlns:p14="http://schemas.microsoft.com/office/powerpoint/2010/main" val="40457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4113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12ACF-AF86-4E15-8F7D-94EB22980CB9}"/>
              </a:ext>
            </a:extLst>
          </p:cNvPr>
          <p:cNvSpPr txBox="1"/>
          <p:nvPr/>
        </p:nvSpPr>
        <p:spPr>
          <a:xfrm>
            <a:off x="220624" y="1155105"/>
            <a:ext cx="609777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3. 자금 관리 방법의 종류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가장 쉽게 접할 수 있는 자금 관리법으로 ‘여유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자금’으로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하는 방법을 들 수 있다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코인은 당연히 여유 자금으로 해야 한다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조만간 써야 할 곳이 있는 자금인 경우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심리적으로 감당하기 힘들어 투자를 하면 대부분 망한다는 것은 상식이다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그런데 문제는 여유 자금에 대한 구체적이고 명확한 기준이 없다는 것이다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막연히 여유 자금으로 투자한다는 개념을 가지고 투자하면 어떤 문제가 발생할까?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투자 금액이 지나치게 적은 경우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투자로서의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의미가 없고,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일정하지 않은 규모의 자금으로 투자하는 경우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안정되고 일관된 손익을 얻을 수 없게 되는 문제점이 발생한다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따라서 내 형편상 당장 필요하거나 큰 타격을 주지 않는 수준의 여유 자금으로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투자해야 한다는 상식적인 개념 자체는 좋지만,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구체적이고 명확한 기준도 없고 수익과 손실을 안정되게 관리할 수 없다는 점에서는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바람직한 방법이 아니라고 할 수 있다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37486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78D2AA-0BF9-4BD0-975C-4503EC2FD47C}"/>
              </a:ext>
            </a:extLst>
          </p:cNvPr>
          <p:cNvSpPr txBox="1"/>
          <p:nvPr/>
        </p:nvSpPr>
        <p:spPr>
          <a:xfrm>
            <a:off x="124931" y="228123"/>
            <a:ext cx="6097772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4.단리식 자금 관리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단리식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관리법은 실제 매매에서 가장 많이 쓰이고 있고 가장 널리 알려진 방법이다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방법은 ‘일정한 수준의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자금’을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기준으로 매매하되,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수익이 나면 수익은 인출해서 원금을 유지하고,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대신 손실이 나면 다시 손실분을 보충해서 항상 동일한 금액으로 투자하는 방식이다 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언뜻 보면 대단히 합리적인 방법처럼 보이지만, 사실은 치명적인 문제가 있다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그것은 여러분과의 상식과는 달리 사실은 수익을 크게 불릴 수도 없고,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손실도 안정적으로 관리할 수도 없다는 것이다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만일 여러분의 매매 실력이 정말 뛰어나다면, </a:t>
            </a: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단리식으로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자금을 운용하는 것과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수익금을 재투자해서 복리식으로 운용하는 것 중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어떤 것이 더 좋은 방법일까? </a:t>
            </a:r>
            <a:b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</a:b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당연히 복리식으로 운용하는 것이 훨씬 큰 수익을 노릴 수 있지 않을까?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예를 들어 열 번 매매를 했는데 한 번 매매할 때마다 10%의 수익이 난다고 가정하면, </a:t>
            </a: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단리식으로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수익금을 인출했을 때의 수익률은 10%×10=100%가 되지만,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복리식으로 수익금을 재투자하는 경우 1.1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^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10=2.59, 원금이 2.59배가 되어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수익률 자체는 159%가 되므로 무려 거의 60%에 가까운 초과 수익을 얻을 수 있게 된다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이러한 수익은 매매가 지속되고 누적될수록 기하급수적으로 커지게 된다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계좌 관리상의 수익도 마찬가지이다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불어나는 자금을 재투자하지 않으면 그냥 계단식으로만 수익이 증가하기 때문에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계좌가 크게 불어나지 않는다 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반면, 투자자의 실력이 나쁘다고 가정해보자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열 번 매매를 해서 매매할 때마다 -10%의 손실이 난다고 가정하면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실패할 때마다 손실분을 메워서 매매한다고 가정하면,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열 번 매매 후에는 -10×10=-100%의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손실난다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나면 그것을 메워야 하기 때문에 돈을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어딘가에서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빌려야 하는데,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수익을 못 내고 계속 손실만 내면 결국 원금을 다 날리는 것은 물론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빚까지 지게 될 수도 있는 구조이다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하지만 손해가 나도 추가적으로 자금을 보충하지 않고 복리식으로 운용하면 0.9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^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 = 0.34,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즉 열 번 연속으로 손실을 보아도 원금의 34%는 보전되고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이후에 아무리 손실을 계속 보아도 이론적으로 쪽박을 찰 가능성은 없게 된다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얼핏 생각해보면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단리식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관리법은 대단히 안정되고 합리적인 구조 같지만,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 실력이 좋아도 더 크게 못 벌고, 실력이 나빠도 오히려 더 위험하다는 단점이 있는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관리 방식이라는 것을 알 수 있다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085FC-E69D-45A8-8C5C-8E7B04C6A45D}"/>
              </a:ext>
            </a:extLst>
          </p:cNvPr>
          <p:cNvSpPr txBox="1"/>
          <p:nvPr/>
        </p:nvSpPr>
        <p:spPr>
          <a:xfrm>
            <a:off x="6409602" y="2658348"/>
            <a:ext cx="377190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^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1.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 삽입 지시 기호(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  <a:hlinkClick r:id="rId2" tooltip="caret"/>
              </a:rPr>
              <a:t>caret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). 무엇인가 빠진 것을 알리는 교정 기호.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2.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 (수학에서) 밑과 지수를 구분하는 기호.</a:t>
            </a:r>
          </a:p>
          <a:p>
            <a:pPr marL="0" marR="0" lvl="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x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^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2 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 ·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, 2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^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x = 2</a:t>
            </a:r>
            <a:r>
              <a:rPr kumimoji="0" lang="ko-KR" altLang="ko-KR" sz="1000" b="0" i="0" u="none" strike="noStrike" cap="none" normalizeH="0" baseline="3000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31294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A8E055-6BDA-481C-8C5A-3ED7B5B595CA}"/>
              </a:ext>
            </a:extLst>
          </p:cNvPr>
          <p:cNvSpPr txBox="1"/>
          <p:nvPr/>
        </p:nvSpPr>
        <p:spPr>
          <a:xfrm>
            <a:off x="125819" y="628755"/>
            <a:ext cx="60977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5.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관리는 이익이나 손실이나 투자에 의한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손익을 투자 자금에 지속적으로 반영해서 재투자하는 방식이다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수익이 나서 자산이 늘어나면 늘어난 그 금액을 원금에 추가하여 재투자하고,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나도 외부에서 추가적으로 손실을 메우지 않고 줄어든 그 자산 규모 그대로 재투자하는 방식이다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복리식으로 자금 관리를 하면 수익이든 손실이든 다 복리적으로 나기 때문에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수익이 나면 수익은 훨씬 더 크고,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연속으로 나도 투입 금액 자체는 지속적으로 줄어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손실은 더 줄어드는 아주 완벽한 방법처럼 생각할 수도 있다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예를 들어 투자금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5000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만원으로 매월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10%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의 수익을 본다고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가정했을때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같은 경우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단리식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 방법으로는 매월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500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만원의 수익금이 생겨나고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년 뒤엔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6000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만의 수익금이 발생한다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투자금이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억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1000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만원으로 늘어났다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 방법으로 계산하면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우측 표와 같이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년 뒤엔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억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천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6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백만원 가량으로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단리식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관리방법보다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천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6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백만원이 더 늘어났다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복리의 특성상 시간이 지날수록 그 차이는 기하급수적으로 더 크게 벌어진다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하지만 문제점은 수익 규모가 커진 상태에서 큰 손실을 맞게 되는 경우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수익의 상당 부분 또한 복리적으로 날아간다는 것이다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예를 들어 일정한 원금을 유지해서 투자하는 경우,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-10%의 손실을 입으면 원금 기준 -10% 손실이지만,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원금이 2배가 된 상황(200% 수익률)에서 -10% 손실이 나면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실제적으로는 원금 대비 -20%의 손실을 보게 되는 상황이 발생한다(200%×–0.1=-20%). 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그래서 수익이 날 때도 크게 나지만, 손실을 맞을 때에도 훨씬 크다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심리적으로나 구조적으로나 안정적인 수익곡선을 얻을 수 없다는 문제가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관리법의 약점이다 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406A63D-DDB4-D79C-D976-9413DED46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53" y="1877428"/>
            <a:ext cx="5217944" cy="299085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0C9B3D7-08D6-0ACA-8484-EAC54C171334}"/>
              </a:ext>
            </a:extLst>
          </p:cNvPr>
          <p:cNvSpPr/>
          <p:nvPr/>
        </p:nvSpPr>
        <p:spPr>
          <a:xfrm>
            <a:off x="5517159" y="2646800"/>
            <a:ext cx="578841" cy="645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27834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F57E41-9DCC-4E94-BA19-7447342E4616}"/>
              </a:ext>
            </a:extLst>
          </p:cNvPr>
          <p:cNvSpPr txBox="1"/>
          <p:nvPr/>
        </p:nvSpPr>
        <p:spPr>
          <a:xfrm>
            <a:off x="135565" y="1208560"/>
            <a:ext cx="54890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6.고정 자산 비율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베팅법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(2% 룰)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그렇다면 이상적인 자금 관리 방법은 무엇일까 </a:t>
            </a: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단리식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 방법의 장점과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복리식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 방식의 장점만을 취하는 것이다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 규모를 투자 총 자산의 일정 비율로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정해둔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상태로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투자 금액을 정하여 복리식으로 운용하는 방법이다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일반적으로 ‘2% 룰(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rule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)’로 많이 알려진 방법이다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 룰이란, 한 번의 매매에서 감당 가능한 최대 손실의 한계를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총 자산의 2% 이하로 제한해야 한다는 것을 의미한다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‘그렇다면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무조건 2%로 잡아야 한다는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얘기냐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?’ 그것은 아니다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예를 들어 여러분이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비트코인을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매매한다고 가정해보자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여러분의 총 투자 가능 금액은 1000만원이고,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5%로 잡았다고 가정한다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 룰에 따라 자금 관리를 한다면, 1000만원을 투자해서 감당할 수 있는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손실의 한계가 총 자산 1000만원의 2%인 20만원이 되어야 한다는 것을 의미한다</a:t>
            </a: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비트코인을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매매했을 때의 5%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규모가 내 총 자산의 2%인 20만원이 되어야 하기 때문에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투입 금액은 20만원/0.05=400만원이 된다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즉, 400만원을 투자해서 5%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하면 20만원 손해인데,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20만원은 내 총 자산의 2%가 되는 것이다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총 자산은 1000만원이 있어도 총 자산상의 손실 한계를 2%로 제한해야 하기 때문에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투자 금액은 400만원이 된다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10%로 잡는다면, 투자 금액은 20/0.1=200만원으로 감소하게 된다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이처럼 2% 룰은 어떤 개별적인 기법이나 종목 매매의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손절선이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꼭 2%가 되도록 해야 한다는 것은 아니다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2%는 개별 종목의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손절선이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아니라, 내 계좌상의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개별적인 종목의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얼마든지 각자 나름대로의 기준에 의해 자유롭게 잡을 수 있지만,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결국 이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금액이 내 자산상에서 일정한 비율 이상으로 초과하지 않도록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투입 금액을 결정한다는 것이다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7151A-9C7E-4E47-A2E8-9F76C2D6038A}"/>
              </a:ext>
            </a:extLst>
          </p:cNvPr>
          <p:cNvSpPr txBox="1"/>
          <p:nvPr/>
        </p:nvSpPr>
        <p:spPr>
          <a:xfrm>
            <a:off x="5958663" y="2131889"/>
            <a:ext cx="609777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상태에서 매매 손익이 발생하면 총 자산에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재반영하고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그것을 기준으로 다시 2% 룰을 적용해서 다음 매매에 적용하면 된다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앞의 예에서 400만원을 투입해서 10%의 수익(40만원)을 내고 매도했다고 가정한다면,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다음 매매에서는 내 총 자산이 1040만원이 되고,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1040만원을 기준으로 다시 2%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한계를 잡으면, 1040×0.02=208,000원이 된다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만일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손절선을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동일하게 5%로 잡는다고 하면 투자 금액은 20,8000/0.05=416만원이 되는 것이다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이익이 나면 투자 금액도 근소하긴 하지만 증가하는 구조이다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일종의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복리적인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요소가 가미된 자금 관리 방법이다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하지만 증가한 총 자산 전체를 재투자하지는 않기 때문에 순수한 복리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베팅법과는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차이가 있고,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증가한 자산분의 일정 비율을 재투자한다는 측면에서는 일정한 원금을 유지하며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지속적으로 투입하는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단리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베팅법과도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차이가 있는 것이다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만일 5%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손절이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걸려서 20만원의 손해를 보게 되면 총 자산은 980만원이 되고, </a:t>
            </a:r>
          </a:p>
          <a:p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그다음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매매부터 투자 금액은 980×0.02/0.05=392만원으로 근소하게 감소하게 된다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결국 수익이 나면 근소하기는 하지만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수익의 증가분이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다음번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투자 시에 일정 부분 반영되어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복리적인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효과를 얻을 수 있고,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나도 지나치게 적은 금액이 투입되는 것을 방지할 수 있기 때문에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수익성과 안정성을 동시에 관리할 수 있는 효율적인 자금 관리 방식이 된다</a:t>
            </a:r>
          </a:p>
        </p:txBody>
      </p:sp>
    </p:spTree>
    <p:extLst>
      <p:ext uri="{BB962C8B-B14F-4D97-AF65-F5344CB8AC3E}">
        <p14:creationId xmlns:p14="http://schemas.microsoft.com/office/powerpoint/2010/main" val="8506416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135C5-8402-44D3-83EC-6120DE6ECE57}"/>
              </a:ext>
            </a:extLst>
          </p:cNvPr>
          <p:cNvSpPr txBox="1"/>
          <p:nvPr/>
        </p:nvSpPr>
        <p:spPr>
          <a:xfrm>
            <a:off x="209725" y="268625"/>
            <a:ext cx="609777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7. 2% 룰의 위력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‘2% 룰로 투입 자금을 계산해보니,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지금까지 매매하던 것보다 투입 자금의 규모가 훨씬 줄어들어버리는데,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2%는 너무 소심한 것 아니냐? 그래 가지고 언제 돈을 버냐?’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라고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생각할 수도 있다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하지만 이런 분은 자금 관리가 필요한 가장 큰 이유를 또 망각한 것이다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크게 버는 것이 크게 잃는 것과 손익 구조상 똑같은 효과를 나타낸다면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큰 위험을 감수하더라도 크게 베팅해도 되지만,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 비대칭성의 원리 때문에 이익보다는 손실 관리에 만전을 기하는 것이 돈을 버는 길이라고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앞서 언급한 바 있다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리스크 관리에 대해 생소함을 느낀다는 사실은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지금까지 얼마나 잘못된 투자 원칙을 가지고 있었는가를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방증한다고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할 수 있다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관리 룰을 2%가 아니라 5%, 10%로 바꿔버리면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원하는 것처럼 큰 수익을 낼 수 있겠지만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반대로 손실을 볼 경우 손실의 규모 또한 커지게 되고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상황에서는 발생한 손실의 규모보다 훨씬 큰 수익을 올려야 원금 복구가 가능해지기 때문이다 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코인으로 큰돈을 버는 가장 중요하고 핵심적인 원리는,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큰 리스크를 감수하고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몰빵해서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큰 수익을 내는 것이 아니라,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리스크를 최소화한 상태로 나는 작은 수익을 ‘복리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구조’로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키우는 것이다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이것이 너무나도 중요한 개념이다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근본적으로 투자의 개념 자체를 바꿔야 한다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방에 대박을 잡으려고 하면, 한 방에 훅 갈 확률도 그만큼 높아진다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손실을 치밀하게 관리하면, 수익은 절대로 한 번에 크게 나지 않지만,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수익곡선은 큰 기복 없이 안정되게 올라가게 되는 것이다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또한 실력이 부족해서 계속 손실을 입어서 코인시장을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떠날지언정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치명타를 입거나 불행한 인생으로 끝나는 것은 막을 수 있다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여러분이 매매를 통해 손익을 결정하는 것은 ‘매매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기술’이나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‘매매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기법’이지만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실제로 내 계좌상의 자산을 안정적으로 운용하고 불리는 것은 매매 기술이나 매매 기법이 아닌,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 관리 기법이라는 점을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명심해야한다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물론 이 숫자가 절대적인 숫자는 당연히 아니다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실제 매매하는 데 있어서는 2% 룰의 개념 정도만 이해하고 적용할 수 있어도 충분하다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 대신 5%, 10%, 극단적인 경우 20% 룰을 적용해서,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연속적으로 손실을 보게 될 경우 자산이 어떻게 감소하는지 차트를 보면 알 수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18A09-04F3-49A4-8D43-C332A07F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23" y="2905026"/>
            <a:ext cx="4991100" cy="345757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48D755F-2E1E-F395-CC1E-996902794220}"/>
              </a:ext>
            </a:extLst>
          </p:cNvPr>
          <p:cNvSpPr/>
          <p:nvPr/>
        </p:nvSpPr>
        <p:spPr>
          <a:xfrm>
            <a:off x="5862569" y="5574484"/>
            <a:ext cx="578841" cy="645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6881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12A24-B944-4995-B0D3-0CB3480F46D3}"/>
              </a:ext>
            </a:extLst>
          </p:cNvPr>
          <p:cNvSpPr txBox="1"/>
          <p:nvPr/>
        </p:nvSpPr>
        <p:spPr>
          <a:xfrm>
            <a:off x="70111" y="346921"/>
            <a:ext cx="6097772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 룰을 적용하면 열 번 연속으로 깨져도 자산이 80%씩이나 보전되는 것을 알 수 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하지만 5% 룰을 적용하면 60%, 10% 룰은 30%, 20% 룰은 거의 10분의 1 토막이 난 것을 볼 수 있다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만약 큰 수익을 노리고 2% 룰이 아니라 10%짜리 룰을 적용시켰다고 했을 때,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 기법이 미숙하거나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제대로 못하거나 팔 타이밍을 놓쳐서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계좌상의 10% 손실을 서너 번만 연속으로 맞았다고 하면,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여러분의 자산의 거의 -30~-40%나 손실을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입는것이다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이것을 회복하려면 30~40%의 수익률이 아니라 60~70%의 수익률을 올려야 한다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그렇다면 2% 룰이 손실을 최소화해서 자산을 잘 보전해주는 것은 알겠는데,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실제로 돈을 버는 데는 과연 얼마나 효과가 있는가에 대해서 알아야한다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즉, 복리 구조의 위력을 확인할 필요가 있다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어떤 매매 기법상, 승률은 반반이고,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손익비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2라고 가정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이때 손실이 나는 경우와 이익이 나는 경우는 각각 50% 확률이고,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손실이 날 때는 2% 손실이 나지만 수익이 날 때는 그 두 배인 4%가 나는 매매 구조로 매매한다면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번의 매매에서 기대할 수 있는 수익의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기대값은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(1.04*0.98)^(1/2)=1.009554이다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이런 매매를 200번 정도 하면 어느 정도의 수익을 기대할 수 있을까?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 룰은 기본적으로 복리 베팅이기 때문에, 1.009554^200=6.69, 즉 569%의 수익이 나게 된다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400번 반복되면 어떻게 될까? (1.009554-1)×400=3.82, 282% 수익일까?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아니다. 복리 베팅이므로 1.009554^400=44.86, 무려 4386%의 수익이 나게 된다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차트의 세로가 원금 대비 자산 배수, 가로가 시행 횟수이다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시시하게 보이는 2% 룰로도 안정된 매매 기법을 오랫동안만 유지할 수 있으면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저렇게 어마어마한 수익을 올리는 것이 가능하다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물론 이 경우는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손절폭이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자금 관리 룰과 동일한 2%인 경우를 가정해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100% 복리 재투자가 된 경우이기 때문에 실제 매매에서는 저런 곡선이 나오는 것은 어렵다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하지만 반복리의 속성을 가진 2% 룰의 실제 수익곡선은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차트상의 빨간 그래프와 파란 그래프 사이에 위치할 것으로 생각할 수 있다  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자금을 불리는 핵심은 근본적으로 ‘복리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구조’에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있기 때문에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투입 금액이 적어도 문제가 되지 않는다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복리는 시간이 지날수록 ‘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기하급수적’으로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늘어나기 때문이다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복리 구조를 최대한 누리기 위해서는 오랜 시간 동안 시장에서 망하지 않고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오래 남아서 최대한 많은 매매를 해야 하는 것이 가장 중요한데,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그러기 위해서는 내 자산이 큰 타격을 입으면 절대 안 되기 때문에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역설적으로 투자 규모를 최대한 줄이고,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손실을 최소화해야 한다는 결론에 이르게 된다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그래서 손실을 줄이는 것이 실제적으로는 가장 공격적인 매매 방법이라는 것이다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 관리가 중요하다는 것이 그냥 경험 없는 사람들이 얘기하는 뜬구름 잡는 얘기나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교과서에나 나오는 공허한 얘기가 아니라는 것이다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반면 한 방에 대박을 꿈꾸고 크게 질렀다가 크게 깨지면,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 이후에는 기회가 아예 없거나, 다시 회복하기 위해서는 너무나 힘든 과정이 필요하다 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ECF4FB-48F7-4C74-9990-5BD15AC8B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5" y="1895912"/>
            <a:ext cx="5400675" cy="43529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3EA0B09-057E-02E5-8DFD-6E5759EB7940}"/>
              </a:ext>
            </a:extLst>
          </p:cNvPr>
          <p:cNvSpPr/>
          <p:nvPr/>
        </p:nvSpPr>
        <p:spPr>
          <a:xfrm>
            <a:off x="6096000" y="3657124"/>
            <a:ext cx="578841" cy="645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C92E8-A737-3152-B4C9-7DDC734C57F1}"/>
              </a:ext>
            </a:extLst>
          </p:cNvPr>
          <p:cNvSpPr txBox="1"/>
          <p:nvPr/>
        </p:nvSpPr>
        <p:spPr>
          <a:xfrm>
            <a:off x="6771751" y="346921"/>
            <a:ext cx="49774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물론 매매 기법이나 실력에 문제가 있으면 돈을 벌 수 없다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하지만 큰 실패나 손실을 보는 경우 주범은 바로 자금 관리라는 개념의 부재에 있다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투입 금액 자체가 애초에 너무 컸기 때문에 손절하기도 너무 힘들고,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어렵게 손절하고 나면 후유증으로 그 이후에는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너무 적은 금액으로 투자를 하든지 아니면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너무 많은 금액으로 투자하든지 해서 들쭉날쭉한 매매가 이루어지는 것이다 </a:t>
            </a:r>
          </a:p>
        </p:txBody>
      </p:sp>
    </p:spTree>
    <p:extLst>
      <p:ext uri="{BB962C8B-B14F-4D97-AF65-F5344CB8AC3E}">
        <p14:creationId xmlns:p14="http://schemas.microsoft.com/office/powerpoint/2010/main" val="407874925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2D4001-0F93-4C93-9CC0-1745E5F6E2D4}"/>
              </a:ext>
            </a:extLst>
          </p:cNvPr>
          <p:cNvSpPr txBox="1"/>
          <p:nvPr/>
        </p:nvSpPr>
        <p:spPr>
          <a:xfrm>
            <a:off x="146197" y="804476"/>
            <a:ext cx="6097772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기대효과</a:t>
            </a:r>
            <a:endParaRPr lang="en-US" altLang="ko-KR" sz="3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투자 실패의 주범 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사전 지식 없이 많은 금액을 투입한 것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룰로 투자하면 두 가지 변화가 느껴집니다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첫 번째는 투자가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시시해집니다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코인은 한방 아니야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방에 전 재산을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몰빵하다가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막상 2% 룰로 바꿔서 투자하면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투자 금액이 급감하기 때문에 이런 현상이 나타난다  </a:t>
            </a: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번째는, 대신 심리적으로 대단히 편해진다는 것이다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방에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몰빵하다가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투입 금액 자체가 적어지니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손절도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편하게 할 수 있고,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별 타격이 안 되니 심리적으로도 버티고 다음 장에도 다시 참여할 수 있게 된다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이전에는 한 번 크게 손실을 당했다면 그 타격 때문에 기회가 와도 매수해야 할 자리인 줄 알면서도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두려워서 시장에 계속 참여하지 못하는데,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이제는 어차피 손실 규모가 작기 때문에 시장에 언제든 참여해서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최대한 많은 기회를 노릴 수가 있게 된다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2% </a:t>
            </a:r>
            <a:r>
              <a:rPr lang="ko-KR" altLang="en-US" sz="1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어떤가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 여러분 총 자산 중에 2%가 날아간다고 큰 타격이 있을까?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심리적으로 도저히 감당이 안 될 정도로 큰 수준일까?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대부분의 경우 충분히 감내할 만한 수준일 것이다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매매에서 가장 중요한 것이 바로 심리이다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아무리 매매 기술이 좋고 확고한 원칙이 있어도 막상 매수해야 할 자리에서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 금액이 너무 커지는 것에 대한 두려움이 있다면 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 원칙을 지킬 수가 없게 될 것이다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따라서 내 심리가 흔들리지 않는 상태에서 편안하게 매매할 수 있는 수준의 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손실 한계를 정하는 것이 가장 중요한 것이다</a:t>
            </a:r>
          </a:p>
        </p:txBody>
      </p:sp>
    </p:spTree>
    <p:extLst>
      <p:ext uri="{BB962C8B-B14F-4D97-AF65-F5344CB8AC3E}">
        <p14:creationId xmlns:p14="http://schemas.microsoft.com/office/powerpoint/2010/main" val="168987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828D9-9FDD-9FAB-01B1-281E14BEF4F8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FC3F0DB-4AE2-12B2-0ECC-9236B68F18D9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D2E0B6C-F991-3B72-044D-265112BBC99D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58109181-9B7F-86E9-0742-B29F7B720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DB51559-FA73-468D-8598-B892484FEA54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B10E9A4-1CF2-9980-EDB2-22BB7CD25871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4ECC78-CF10-F14B-A881-C5E8439F1C76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831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B960875-ED88-A87C-758F-6E3EB561A7A5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81761" y="2003755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40252" y="3006912"/>
            <a:ext cx="287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4301135"/>
            <a:ext cx="287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B5717-0A42-4FC3-0700-C262D26E4530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868B45-DE58-BE6C-FB0B-02C56CAFB1C9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1180006-A93F-D852-976C-359E06D2B27E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BBF6BD3-1006-526D-D745-BE37F777BAC8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4B1703-9EF4-5B24-E1BB-BD2D76C7FE2A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7" name="사각형: 둥근 모서리 21">
                <a:extLst>
                  <a:ext uri="{FF2B5EF4-FFF2-40B4-BE49-F238E27FC236}">
                    <a16:creationId xmlns:a16="http://schemas.microsoft.com/office/drawing/2014/main" id="{76ADFBAF-EA79-AB2D-F257-6774D9C8AEA9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F1472A6-2ADE-4E46-FA3A-5B4C7F4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화살표: 위쪽 28">
                <a:extLst>
                  <a:ext uri="{FF2B5EF4-FFF2-40B4-BE49-F238E27FC236}">
                    <a16:creationId xmlns:a16="http://schemas.microsoft.com/office/drawing/2014/main" id="{3576894F-09F2-708A-67F7-86987F6E6BFF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6CCA4A-7B92-51D3-8C32-B5AB90A00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9D14A45-D6F5-36C8-97D3-CA999C66B71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CB85A6-0724-0B3C-5D22-B9DF5DA6D9BA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1274708" y="4912365"/>
            <a:ext cx="964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현물의 수익 방법과 동일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시점에 비해 상승한 가격으로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청산하면 수익을 얻음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7EB233-5CCB-A827-D8EB-F80478C6B86A}"/>
              </a:ext>
            </a:extLst>
          </p:cNvPr>
          <p:cNvGrpSpPr/>
          <p:nvPr/>
        </p:nvGrpSpPr>
        <p:grpSpPr>
          <a:xfrm>
            <a:off x="1274708" y="1722069"/>
            <a:ext cx="9642584" cy="4073880"/>
            <a:chOff x="1345832" y="1752549"/>
            <a:chExt cx="9642584" cy="407388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24A5615-EA95-F16E-151C-06B461260842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FFA75F-6003-044C-5305-4B8FFD1710B8}"/>
                </a:ext>
              </a:extLst>
            </p:cNvPr>
            <p:cNvGrpSpPr/>
            <p:nvPr/>
          </p:nvGrpSpPr>
          <p:grpSpPr>
            <a:xfrm>
              <a:off x="3039459" y="3027489"/>
              <a:ext cx="6101609" cy="1524000"/>
              <a:chOff x="3235665" y="3027489"/>
              <a:chExt cx="6101609" cy="1524000"/>
            </a:xfrm>
          </p:grpSpPr>
          <p:pic>
            <p:nvPicPr>
              <p:cNvPr id="17" name="그림 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95488F4A-3CD5-DA77-328D-114F0951F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665" y="3027489"/>
                <a:ext cx="1524000" cy="152400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099D701-B8E9-5602-BAD7-EB0B96A9239B}"/>
                  </a:ext>
                </a:extLst>
              </p:cNvPr>
              <p:cNvGrpSpPr/>
              <p:nvPr/>
            </p:nvGrpSpPr>
            <p:grpSpPr>
              <a:xfrm>
                <a:off x="5176061" y="3178037"/>
                <a:ext cx="4161213" cy="1222905"/>
                <a:chOff x="5176061" y="3307961"/>
                <a:chExt cx="4161213" cy="122290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17529773-B5CF-C89D-9926-C8F402FB8504}"/>
                    </a:ext>
                  </a:extLst>
                </p:cNvPr>
                <p:cNvSpPr/>
                <p:nvPr/>
              </p:nvSpPr>
              <p:spPr>
                <a:xfrm>
                  <a:off x="5176061" y="3307961"/>
                  <a:ext cx="4161213" cy="12229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0DCD49-AAEB-68AE-1C5B-22013219FD2F}"/>
                    </a:ext>
                  </a:extLst>
                </p:cNvPr>
                <p:cNvSpPr txBox="1"/>
                <p:nvPr/>
              </p:nvSpPr>
              <p:spPr>
                <a:xfrm>
                  <a:off x="5178214" y="3380804"/>
                  <a:ext cx="415690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롱 포지션은 현물 </a:t>
                  </a:r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거래랑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endParaRPr lang="en-US" altLang="ko-KR" sz="32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z="3200" dirty="0" err="1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다를게</a:t>
                  </a:r>
                  <a:r>
                    <a:rPr lang="ko-KR" altLang="en-US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없네</a:t>
                  </a:r>
                  <a:r>
                    <a:rPr lang="en-US" altLang="ko-KR" sz="32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?</a:t>
                  </a:r>
                </a:p>
              </p:txBody>
            </p:sp>
          </p:grpSp>
        </p:grpSp>
      </p:grp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9E8B56-F2EC-D05B-1670-4B8F0F1A704E}"/>
              </a:ext>
            </a:extLst>
          </p:cNvPr>
          <p:cNvSpPr/>
          <p:nvPr/>
        </p:nvSpPr>
        <p:spPr>
          <a:xfrm>
            <a:off x="619125" y="1511554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676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428453" y="2003755"/>
            <a:ext cx="533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Leverage ,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지렛대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2010587" y="4694243"/>
            <a:ext cx="817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똑같은 힘으로도 지렛대를 빌리면 더 쉽게 물건을 올리듯이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외부의 자본을 동원해 더 큰 수익금을 창출하는 </a:t>
            </a:r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선물만의 투자 방식</a:t>
            </a:r>
            <a:endParaRPr lang="ko-KR" altLang="en-US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B00A6-E8AC-AF8C-85C3-B275F9DAA666}"/>
              </a:ext>
            </a:extLst>
          </p:cNvPr>
          <p:cNvGrpSpPr/>
          <p:nvPr/>
        </p:nvGrpSpPr>
        <p:grpSpPr>
          <a:xfrm>
            <a:off x="3795759" y="3055359"/>
            <a:ext cx="4600482" cy="1416589"/>
            <a:chOff x="3795759" y="2628207"/>
            <a:chExt cx="4600482" cy="141658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042CF3-AFFA-2F0D-79E2-FD0967E7EB9E}"/>
                </a:ext>
              </a:extLst>
            </p:cNvPr>
            <p:cNvSpPr/>
            <p:nvPr/>
          </p:nvSpPr>
          <p:spPr>
            <a:xfrm rot="20700000">
              <a:off x="4265397" y="3475128"/>
              <a:ext cx="3304733" cy="9048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02E6B12-B665-11D2-FEEE-ABA474976B0A}"/>
                </a:ext>
              </a:extLst>
            </p:cNvPr>
            <p:cNvSpPr/>
            <p:nvPr/>
          </p:nvSpPr>
          <p:spPr>
            <a:xfrm>
              <a:off x="5748081" y="3575490"/>
              <a:ext cx="339365" cy="29255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930514-8485-0686-009D-0AA8ED02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062" y="2628207"/>
              <a:ext cx="482438" cy="482438"/>
            </a:xfrm>
            <a:prstGeom prst="rect">
              <a:avLst/>
            </a:prstGeom>
          </p:spPr>
        </p:pic>
        <p:sp>
          <p:nvSpPr>
            <p:cNvPr id="27" name="화살표: 위쪽 26">
              <a:extLst>
                <a:ext uri="{FF2B5EF4-FFF2-40B4-BE49-F238E27FC236}">
                  <a16:creationId xmlns:a16="http://schemas.microsoft.com/office/drawing/2014/main" id="{33322EBF-85D9-58A8-198B-B43EFC3C0CDF}"/>
                </a:ext>
              </a:extLst>
            </p:cNvPr>
            <p:cNvSpPr/>
            <p:nvPr/>
          </p:nvSpPr>
          <p:spPr>
            <a:xfrm>
              <a:off x="7627749" y="2628207"/>
              <a:ext cx="768492" cy="1416589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95A97D65-809F-B063-8E79-D2EAEFA7B473}"/>
                </a:ext>
              </a:extLst>
            </p:cNvPr>
            <p:cNvSpPr/>
            <p:nvPr/>
          </p:nvSpPr>
          <p:spPr>
            <a:xfrm rot="10800000">
              <a:off x="4207779" y="3331139"/>
              <a:ext cx="304798" cy="562335"/>
            </a:xfrm>
            <a:prstGeom prst="upArrow">
              <a:avLst/>
            </a:prstGeom>
            <a:gradFill>
              <a:gsLst>
                <a:gs pos="0">
                  <a:schemeClr val="bg1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E27379-9A52-FE75-2BC1-AC73EC4E56DE}"/>
                </a:ext>
              </a:extLst>
            </p:cNvPr>
            <p:cNvSpPr txBox="1"/>
            <p:nvPr/>
          </p:nvSpPr>
          <p:spPr>
            <a:xfrm>
              <a:off x="3795759" y="3167224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당신의 자본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7D994C-9D21-3BCE-2857-DECDACCFB0B3}"/>
                </a:ext>
              </a:extLst>
            </p:cNvPr>
            <p:cNvSpPr txBox="1"/>
            <p:nvPr/>
          </p:nvSpPr>
          <p:spPr>
            <a:xfrm>
              <a:off x="7741729" y="3259723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8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26698" y="2003755"/>
            <a:ext cx="2938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42382" y="3701774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+50% ( 10% X 5 )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22958" y="3957436"/>
                <a:ext cx="23887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&lt;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25774-8CAD-87D1-B04C-8D0729C764A1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2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73987" y="2003755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수익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BA76CB-DAFF-E20A-BA3C-FA6699CD3C04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707828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707828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42382" y="3701774"/>
                  <a:ext cx="21499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+50% ( 10% X 5 )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22958" y="3957436"/>
                  <a:ext cx="238879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&lt;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D0C6DC-A9E9-58AB-5860-1291806CC050}"/>
                </a:ext>
              </a:extLst>
            </p:cNvPr>
            <p:cNvGrpSpPr/>
            <p:nvPr/>
          </p:nvGrpSpPr>
          <p:grpSpPr>
            <a:xfrm>
              <a:off x="2616578" y="2865113"/>
              <a:ext cx="1985204" cy="482438"/>
              <a:chOff x="2616578" y="2865113"/>
              <a:chExt cx="1985204" cy="48243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35FD48-FEFA-FD80-A1D4-E4708BBFC189}"/>
                  </a:ext>
                </a:extLst>
              </p:cNvPr>
              <p:cNvSpPr txBox="1"/>
              <p:nvPr/>
            </p:nvSpPr>
            <p:spPr>
              <a:xfrm>
                <a:off x="3099447" y="2959019"/>
                <a:ext cx="1502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비트코인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현물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95D68B2-08D4-EBA4-7A98-ED7B3071E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578" y="2865113"/>
                <a:ext cx="482438" cy="482438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1CEC-B4C1-0AE6-3370-89590C33186C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311461" y="4694745"/>
            <a:ext cx="5569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선물이라면 롱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숏을 가리지 않고 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수익률을 배수로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극대화 가능하다</a:t>
            </a:r>
            <a:r>
              <a:rPr lang="en-US" altLang="ko-KR" sz="32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0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1A05E-2426-FD38-A5E6-BEFBD39BA1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6094A-4DF5-E9F4-02DA-34571432E532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2530136" y="2904315"/>
            <a:chExt cx="7131728" cy="171867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E1B6B5B-0BFD-ACDF-9669-3D07A16ECDA1}"/>
                </a:ext>
              </a:extLst>
            </p:cNvPr>
            <p:cNvGrpSpPr/>
            <p:nvPr/>
          </p:nvGrpSpPr>
          <p:grpSpPr>
            <a:xfrm>
              <a:off x="2530136" y="2904315"/>
              <a:ext cx="7131728" cy="1718677"/>
              <a:chOff x="3049712" y="2707828"/>
              <a:chExt cx="7131728" cy="17186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7757A0A-FB49-88CF-23ED-1CCFC1B0505B}"/>
                  </a:ext>
                </a:extLst>
              </p:cNvPr>
              <p:cNvGrpSpPr/>
              <p:nvPr/>
            </p:nvGrpSpPr>
            <p:grpSpPr>
              <a:xfrm>
                <a:off x="3049712" y="2707828"/>
                <a:ext cx="2099293" cy="1718677"/>
                <a:chOff x="2463624" y="2711835"/>
                <a:chExt cx="2099293" cy="171867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3B8A6FA-09DF-1E41-E9C6-0434CBA09E5F}"/>
                    </a:ext>
                  </a:extLst>
                </p:cNvPr>
                <p:cNvSpPr/>
                <p:nvPr/>
              </p:nvSpPr>
              <p:spPr>
                <a:xfrm>
                  <a:off x="2463624" y="2711835"/>
                  <a:ext cx="2099293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622300" dist="38100" dir="5400000" sx="111000" sy="111000" algn="t" rotWithShape="0">
                    <a:prstClr val="black">
                      <a:alpha val="8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037DBB-1FDE-8E10-1883-C068F6572D9D}"/>
                    </a:ext>
                  </a:extLst>
                </p:cNvPr>
                <p:cNvGrpSpPr/>
                <p:nvPr/>
              </p:nvGrpSpPr>
              <p:grpSpPr>
                <a:xfrm>
                  <a:off x="2677143" y="3428740"/>
                  <a:ext cx="1672253" cy="844487"/>
                  <a:chOff x="2677142" y="3506182"/>
                  <a:chExt cx="1672253" cy="844487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E0123B5-D251-C271-FE83-46BDEBD05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785" y="3787230"/>
                    <a:ext cx="12009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변동률 </a:t>
                    </a:r>
                    <a:r>
                      <a:rPr lang="en-US" altLang="ko-KR" sz="14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-10%</a:t>
                    </a:r>
                    <a:endPara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1B5704F-75D5-4260-2CFF-4297556ACFD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417" y="3506182"/>
                    <a:ext cx="159370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투자 </a:t>
                    </a:r>
                    <a:r>
                      <a:rPr lang="ko-KR" altLang="en-US" sz="14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시드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$1,000 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AF60B3-4F79-4034-99E6-B40CFA91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142" y="4042892"/>
                    <a:ext cx="16722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청산 후 금액 </a:t>
                    </a:r>
                    <a:r>
                      <a:rPr lang="en-US" altLang="ko-KR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 $900 </a:t>
                    </a:r>
                    <a:endPara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F2BBC81-0FF4-7F3C-539F-322295E5B40F}"/>
                  </a:ext>
                </a:extLst>
              </p:cNvPr>
              <p:cNvGrpSpPr/>
              <p:nvPr/>
            </p:nvGrpSpPr>
            <p:grpSpPr>
              <a:xfrm>
                <a:off x="5955981" y="2707828"/>
                <a:ext cx="4225459" cy="1718677"/>
                <a:chOff x="5304626" y="2703821"/>
                <a:chExt cx="4225459" cy="1718677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52670E4-8F81-AFCC-C217-447BF9CB3F28}"/>
                    </a:ext>
                  </a:extLst>
                </p:cNvPr>
                <p:cNvSpPr/>
                <p:nvPr/>
              </p:nvSpPr>
              <p:spPr>
                <a:xfrm>
                  <a:off x="5304626" y="2703821"/>
                  <a:ext cx="4225459" cy="171867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glow rad="241300">
                    <a:schemeClr val="bg1">
                      <a:alpha val="11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F4872E-0E6F-9689-90C1-72191CEACF57}"/>
                    </a:ext>
                  </a:extLst>
                </p:cNvPr>
                <p:cNvSpPr txBox="1"/>
                <p:nvPr/>
              </p:nvSpPr>
              <p:spPr>
                <a:xfrm>
                  <a:off x="6354405" y="3701774"/>
                  <a:ext cx="21259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수익률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-50% ( 10% X 5 )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366CE2-D5EA-5035-2806-F3977DEE510D}"/>
                    </a:ext>
                  </a:extLst>
                </p:cNvPr>
                <p:cNvSpPr txBox="1"/>
                <p:nvPr/>
              </p:nvSpPr>
              <p:spPr>
                <a:xfrm>
                  <a:off x="6620502" y="326761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0817A71-BFB9-A5B8-6020-BCFD80BF865F}"/>
                    </a:ext>
                  </a:extLst>
                </p:cNvPr>
                <p:cNvSpPr txBox="1"/>
                <p:nvPr/>
              </p:nvSpPr>
              <p:spPr>
                <a:xfrm>
                  <a:off x="6271048" y="3957436"/>
                  <a:ext cx="22926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2000" dirty="0">
                      <a:solidFill>
                        <a:srgbClr val="F4AF8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$500 </a:t>
                  </a:r>
                  <a:endPara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ABD113-ED85-2F91-EC17-4BD50C06895B}"/>
                    </a:ext>
                  </a:extLst>
                </p:cNvPr>
                <p:cNvGrpSpPr/>
                <p:nvPr/>
              </p:nvGrpSpPr>
              <p:grpSpPr>
                <a:xfrm>
                  <a:off x="5535062" y="2861106"/>
                  <a:ext cx="3764586" cy="485447"/>
                  <a:chOff x="5635243" y="2861106"/>
                  <a:chExt cx="3764586" cy="485447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B60F3A0-B350-EAB0-B4FF-A57849E49B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6903" y="2946443"/>
                    <a:ext cx="155683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 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선물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F412C5E7-3C75-EC8D-4D40-EDB7FEDD0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5243" y="2861106"/>
                    <a:ext cx="482438" cy="482438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E8C10FF-B395-8C0E-7C3A-DCFDA9CB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9793" y="2884888"/>
                    <a:ext cx="17700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레버리지 </a:t>
                    </a:r>
                    <a:r>
                      <a:rPr lang="en-US" altLang="ko-KR" sz="2400" dirty="0">
                        <a:solidFill>
                          <a:srgbClr val="6656A0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:X5</a:t>
                    </a:r>
                    <a:endPara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D05483E-06DD-FE11-6190-B1C454577F2B}"/>
                    </a:ext>
                  </a:extLst>
                </p:cNvPr>
                <p:cNvSpPr txBox="1"/>
                <p:nvPr/>
              </p:nvSpPr>
              <p:spPr>
                <a:xfrm>
                  <a:off x="6816868" y="3486329"/>
                  <a:ext cx="12009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-10%</a:t>
                  </a:r>
                  <a:endPara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56D26-9840-6C18-8576-35771066B6E8}"/>
                  </a:ext>
                </a:extLst>
              </p:cNvPr>
              <p:cNvSpPr txBox="1"/>
              <p:nvPr/>
            </p:nvSpPr>
            <p:spPr>
              <a:xfrm>
                <a:off x="5260586" y="3084280"/>
                <a:ext cx="5838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4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&gt;</a:t>
                </a:r>
                <a:endParaRPr lang="ko-KR" altLang="en-US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BA95D-E8AD-5208-9792-66F1E1A7066A}"/>
                </a:ext>
              </a:extLst>
            </p:cNvPr>
            <p:cNvSpPr txBox="1"/>
            <p:nvPr/>
          </p:nvSpPr>
          <p:spPr>
            <a:xfrm>
              <a:off x="3099447" y="3155506"/>
              <a:ext cx="1502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비트코인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4A81A9-9CE9-AE60-AB59-D403B5B53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578" y="3061600"/>
              <a:ext cx="482438" cy="48243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9B4E8-7341-727C-0409-6ECEEF2961D2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4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614676" y="200375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 손해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B6B5B-0BFD-ACDF-9669-3D07A16ECDA1}"/>
              </a:ext>
            </a:extLst>
          </p:cNvPr>
          <p:cNvGrpSpPr/>
          <p:nvPr/>
        </p:nvGrpSpPr>
        <p:grpSpPr>
          <a:xfrm>
            <a:off x="2530136" y="2904315"/>
            <a:ext cx="7131728" cy="1718677"/>
            <a:chOff x="3049712" y="2707828"/>
            <a:chExt cx="7131728" cy="17186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757A0A-FB49-88CF-23ED-1CCFC1B0505B}"/>
                </a:ext>
              </a:extLst>
            </p:cNvPr>
            <p:cNvGrpSpPr/>
            <p:nvPr/>
          </p:nvGrpSpPr>
          <p:grpSpPr>
            <a:xfrm>
              <a:off x="3049712" y="2707828"/>
              <a:ext cx="2099293" cy="1718677"/>
              <a:chOff x="2463624" y="2711835"/>
              <a:chExt cx="2099293" cy="1718677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3B8A6FA-09DF-1E41-E9C6-0434CBA09E5F}"/>
                  </a:ext>
                </a:extLst>
              </p:cNvPr>
              <p:cNvSpPr/>
              <p:nvPr/>
            </p:nvSpPr>
            <p:spPr>
              <a:xfrm>
                <a:off x="2463624" y="2711835"/>
                <a:ext cx="2099293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D037DBB-1FDE-8E10-1883-C068F6572D9D}"/>
                  </a:ext>
                </a:extLst>
              </p:cNvPr>
              <p:cNvGrpSpPr/>
              <p:nvPr/>
            </p:nvGrpSpPr>
            <p:grpSpPr>
              <a:xfrm>
                <a:off x="2550066" y="2869120"/>
                <a:ext cx="1985204" cy="1404107"/>
                <a:chOff x="2550065" y="2946562"/>
                <a:chExt cx="1985204" cy="140410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42FFF27-F9C1-3811-524D-640BA4561EE1}"/>
                    </a:ext>
                  </a:extLst>
                </p:cNvPr>
                <p:cNvGrpSpPr/>
                <p:nvPr/>
              </p:nvGrpSpPr>
              <p:grpSpPr>
                <a:xfrm>
                  <a:off x="2550065" y="2946562"/>
                  <a:ext cx="1985204" cy="482438"/>
                  <a:chOff x="2580242" y="2946562"/>
                  <a:chExt cx="1985204" cy="48243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1619FA-EA86-8FA7-5B09-B453A41AD0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111" y="3040468"/>
                    <a:ext cx="15023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dirty="0" err="1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비트코인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현물 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)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4548EBAC-E953-F67F-B998-6C87280ED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242" y="2946562"/>
                    <a:ext cx="482438" cy="482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0123B5-D251-C271-FE83-46BDEBD0562F}"/>
                    </a:ext>
                  </a:extLst>
                </p:cNvPr>
                <p:cNvSpPr txBox="1"/>
                <p:nvPr/>
              </p:nvSpPr>
              <p:spPr>
                <a:xfrm>
                  <a:off x="2900764" y="3787230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변동률 </a:t>
                  </a:r>
                  <a:r>
                    <a:rPr lang="en-US" altLang="ko-KR" sz="1400" dirty="0">
                      <a:solidFill>
                        <a:srgbClr val="25A49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+10%</a:t>
                  </a:r>
                  <a:endPara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B5704F-75D5-4260-2CFF-4297556ACFD6}"/>
                    </a:ext>
                  </a:extLst>
                </p:cNvPr>
                <p:cNvSpPr txBox="1"/>
                <p:nvPr/>
              </p:nvSpPr>
              <p:spPr>
                <a:xfrm>
                  <a:off x="2716417" y="3506182"/>
                  <a:ext cx="15937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투자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시드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$1,000 </a:t>
                  </a:r>
                  <a:endPara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AF60B3-4F79-4034-99E6-B40CFA918E0D}"/>
                    </a:ext>
                  </a:extLst>
                </p:cNvPr>
                <p:cNvSpPr txBox="1"/>
                <p:nvPr/>
              </p:nvSpPr>
              <p:spPr>
                <a:xfrm>
                  <a:off x="2661914" y="4042892"/>
                  <a:ext cx="1702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청산 후 금액 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 $1100 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2BBC81-0FF4-7F3C-539F-322295E5B40F}"/>
                </a:ext>
              </a:extLst>
            </p:cNvPr>
            <p:cNvGrpSpPr/>
            <p:nvPr/>
          </p:nvGrpSpPr>
          <p:grpSpPr>
            <a:xfrm>
              <a:off x="5955981" y="2707828"/>
              <a:ext cx="4225459" cy="1718677"/>
              <a:chOff x="5304626" y="2703821"/>
              <a:chExt cx="4225459" cy="171867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52670E4-8F81-AFCC-C217-447BF9CB3F28}"/>
                  </a:ext>
                </a:extLst>
              </p:cNvPr>
              <p:cNvSpPr/>
              <p:nvPr/>
            </p:nvSpPr>
            <p:spPr>
              <a:xfrm>
                <a:off x="5304626" y="2703821"/>
                <a:ext cx="4225459" cy="171867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glow rad="2413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F4872E-0E6F-9689-90C1-72191CEACF57}"/>
                  </a:ext>
                </a:extLst>
              </p:cNvPr>
              <p:cNvSpPr txBox="1"/>
              <p:nvPr/>
            </p:nvSpPr>
            <p:spPr>
              <a:xfrm>
                <a:off x="6354405" y="3701774"/>
                <a:ext cx="2125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수익률 </a:t>
                </a:r>
                <a:r>
                  <a:rPr lang="en-US" altLang="ko-KR" sz="1400" dirty="0">
                    <a:solidFill>
                      <a:srgbClr val="EA514E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-50% ( 10% X 5 )</a:t>
                </a:r>
                <a:endParaRPr lang="ko-KR" altLang="en-US" sz="14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366CE2-D5EA-5035-2806-F3977DEE510D}"/>
                  </a:ext>
                </a:extLst>
              </p:cNvPr>
              <p:cNvSpPr txBox="1"/>
              <p:nvPr/>
            </p:nvSpPr>
            <p:spPr>
              <a:xfrm>
                <a:off x="6620502" y="3267612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$1,000 </a:t>
                </a:r>
                <a:endPara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17A71-BFB9-A5B8-6020-BCFD80BF865F}"/>
                  </a:ext>
                </a:extLst>
              </p:cNvPr>
              <p:cNvSpPr txBox="1"/>
              <p:nvPr/>
            </p:nvSpPr>
            <p:spPr>
              <a:xfrm>
                <a:off x="6271048" y="3957436"/>
                <a:ext cx="2292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청산 후 금액 </a:t>
                </a:r>
                <a:r>
                  <a:rPr lang="en-US" altLang="ko-KR" sz="2000" dirty="0">
                    <a:solidFill>
                      <a:srgbClr val="F4AF8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$500 </a:t>
                </a:r>
                <a:endParaRPr lang="ko-KR" altLang="en-US" sz="2000" dirty="0">
                  <a:solidFill>
                    <a:srgbClr val="F4AF8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9ABD113-ED85-2F91-EC17-4BD50C06895B}"/>
                  </a:ext>
                </a:extLst>
              </p:cNvPr>
              <p:cNvGrpSpPr/>
              <p:nvPr/>
            </p:nvGrpSpPr>
            <p:grpSpPr>
              <a:xfrm>
                <a:off x="5535062" y="2861106"/>
                <a:ext cx="3764586" cy="485447"/>
                <a:chOff x="5635243" y="2861106"/>
                <a:chExt cx="3764586" cy="48544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60F3A0-B350-EAB0-B4FF-A57849E49BF3}"/>
                    </a:ext>
                  </a:extLst>
                </p:cNvPr>
                <p:cNvSpPr txBox="1"/>
                <p:nvPr/>
              </p:nvSpPr>
              <p:spPr>
                <a:xfrm>
                  <a:off x="6176903" y="2946443"/>
                  <a:ext cx="1556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비트코인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(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선물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)</a:t>
                  </a:r>
                  <a:endPara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412C5E7-3C75-EC8D-4D40-EDB7FEDD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5243" y="2861106"/>
                  <a:ext cx="482438" cy="482438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8C10FF-B395-8C0E-7C3A-DCFDA9CB194F}"/>
                    </a:ext>
                  </a:extLst>
                </p:cNvPr>
                <p:cNvSpPr txBox="1"/>
                <p:nvPr/>
              </p:nvSpPr>
              <p:spPr>
                <a:xfrm>
                  <a:off x="7629793" y="2884888"/>
                  <a:ext cx="17700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레버리지 </a:t>
                  </a:r>
                  <a:r>
                    <a:rPr lang="en-US" altLang="ko-KR" sz="2400" dirty="0">
                      <a:solidFill>
                        <a:srgbClr val="6656A0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:X5</a:t>
                  </a:r>
                  <a:endParaRPr lang="ko-KR" altLang="en-US" sz="2400" dirty="0">
                    <a:solidFill>
                      <a:srgbClr val="6656A0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05483E-06DD-FE11-6190-B1C454577F2B}"/>
                  </a:ext>
                </a:extLst>
              </p:cNvPr>
              <p:cNvSpPr txBox="1"/>
              <p:nvPr/>
            </p:nvSpPr>
            <p:spPr>
              <a:xfrm>
                <a:off x="6804848" y="3486329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변동률 </a:t>
                </a:r>
                <a:r>
                  <a:rPr lang="en-US" altLang="ko-KR" sz="14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+10%</a:t>
                </a:r>
                <a:endParaRPr lang="ko-KR" altLang="en-US" sz="14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D56D26-9840-6C18-8576-35771066B6E8}"/>
                </a:ext>
              </a:extLst>
            </p:cNvPr>
            <p:cNvSpPr txBox="1"/>
            <p:nvPr/>
          </p:nvSpPr>
          <p:spPr>
            <a:xfrm>
              <a:off x="5260586" y="3084280"/>
              <a:ext cx="583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4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&gt;</a:t>
              </a:r>
              <a:endParaRPr lang="ko-KR" altLang="en-US" sz="6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96556" y="4694745"/>
            <a:ext cx="4398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포지션과 차트가 반대로 간다면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손실률도 배수가 </a:t>
            </a:r>
            <a:r>
              <a:rPr lang="ko-KR" altLang="en-US" sz="32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돼버린다</a:t>
            </a:r>
            <a:r>
              <a:rPr lang="en-US" altLang="ko-KR" sz="32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2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21827-EA5B-7A36-9A77-544F7438973A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하락할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Short 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2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34627" y="2003755"/>
            <a:ext cx="4722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레버리지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수익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1460945" y="2899191"/>
            <a:ext cx="3262432" cy="52322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345832" y="3987146"/>
            <a:ext cx="28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345832" y="4296375"/>
            <a:ext cx="280631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(8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1" y="2684897"/>
            <a:ext cx="288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8031361" y="2992674"/>
            <a:ext cx="28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실현 수익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수수료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280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(5*50%= 250%)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4BDDD4-8D6E-94E4-FE77-AA902E44D758}"/>
              </a:ext>
            </a:extLst>
          </p:cNvPr>
          <p:cNvGrpSpPr/>
          <p:nvPr/>
        </p:nvGrpSpPr>
        <p:grpSpPr>
          <a:xfrm>
            <a:off x="4160640" y="2904315"/>
            <a:ext cx="3870721" cy="1718677"/>
            <a:chOff x="4222825" y="4672218"/>
            <a:chExt cx="3870721" cy="1718677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3C91C54-28A1-FE7B-1A05-FB36E1F6DCAA}"/>
                </a:ext>
              </a:extLst>
            </p:cNvPr>
            <p:cNvSpPr/>
            <p:nvPr/>
          </p:nvSpPr>
          <p:spPr>
            <a:xfrm flipH="1">
              <a:off x="7424243" y="4829792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CC1305C-E656-A3FE-5BCD-D9AD0344D542}"/>
                </a:ext>
              </a:extLst>
            </p:cNvPr>
            <p:cNvSpPr/>
            <p:nvPr/>
          </p:nvSpPr>
          <p:spPr>
            <a:xfrm>
              <a:off x="4222825" y="6123145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9C2550C-F0BC-55F3-288B-E850C6B684DD}"/>
                </a:ext>
              </a:extLst>
            </p:cNvPr>
            <p:cNvGrpSpPr/>
            <p:nvPr/>
          </p:nvGrpSpPr>
          <p:grpSpPr>
            <a:xfrm>
              <a:off x="4971798" y="4672218"/>
              <a:ext cx="2372775" cy="1718677"/>
              <a:chOff x="4909613" y="4672218"/>
              <a:chExt cx="2372775" cy="1718677"/>
            </a:xfrm>
          </p:grpSpPr>
          <p:sp>
            <p:nvSpPr>
              <p:cNvPr id="24" name="사각형: 둥근 모서리 21">
                <a:extLst>
                  <a:ext uri="{FF2B5EF4-FFF2-40B4-BE49-F238E27FC236}">
                    <a16:creationId xmlns:a16="http://schemas.microsoft.com/office/drawing/2014/main" id="{25321F2E-8B33-594C-F071-A44E6ED80726}"/>
                  </a:ext>
                </a:extLst>
              </p:cNvPr>
              <p:cNvSpPr/>
              <p:nvPr/>
            </p:nvSpPr>
            <p:spPr>
              <a:xfrm>
                <a:off x="5231394" y="467221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E54BA18-F403-D536-6D14-9415D6FC7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4928705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화살표: 위쪽 26">
                <a:extLst>
                  <a:ext uri="{FF2B5EF4-FFF2-40B4-BE49-F238E27FC236}">
                    <a16:creationId xmlns:a16="http://schemas.microsoft.com/office/drawing/2014/main" id="{BC0C5C3F-7235-8C83-7453-DE7B76F25A8D}"/>
                  </a:ext>
                </a:extLst>
              </p:cNvPr>
              <p:cNvSpPr/>
              <p:nvPr/>
            </p:nvSpPr>
            <p:spPr>
              <a:xfrm>
                <a:off x="6969098" y="4928704"/>
                <a:ext cx="304798" cy="1284005"/>
              </a:xfrm>
              <a:prstGeom prst="upArrow">
                <a:avLst/>
              </a:prstGeom>
              <a:gradFill>
                <a:gsLst>
                  <a:gs pos="0">
                    <a:srgbClr val="197169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70E67-9829-2F55-A416-9995171C5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9613" y="6222057"/>
                <a:ext cx="237277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7FB48B9-014A-2A8B-634B-696ED658F8B1}"/>
                  </a:ext>
                </a:extLst>
              </p:cNvPr>
              <p:cNvSpPr/>
              <p:nvPr/>
            </p:nvSpPr>
            <p:spPr>
              <a:xfrm>
                <a:off x="6544136" y="4872745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F15423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A9CC920-AD46-3E22-33B5-9C054C37C7DD}"/>
                  </a:ext>
                </a:extLst>
              </p:cNvPr>
              <p:cNvSpPr/>
              <p:nvPr/>
            </p:nvSpPr>
            <p:spPr>
              <a:xfrm>
                <a:off x="5335921" y="6166097"/>
                <a:ext cx="111919" cy="1119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444500">
                  <a:srgbClr val="25A498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CB1EBE-0671-4B7E-865D-4DCFD9EC8CF8}"/>
              </a:ext>
            </a:extLst>
          </p:cNvPr>
          <p:cNvSpPr txBox="1"/>
          <p:nvPr/>
        </p:nvSpPr>
        <p:spPr>
          <a:xfrm>
            <a:off x="3863679" y="4796294"/>
            <a:ext cx="4464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수익률의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현물과 차별화 된 수익률 가능</a:t>
            </a:r>
            <a:endParaRPr lang="en-US" altLang="ko-KR" sz="2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96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41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0DA48B7-3EC6-0DE8-C2AC-EAB095A15E3E}"/>
              </a:ext>
            </a:extLst>
          </p:cNvPr>
          <p:cNvGrpSpPr/>
          <p:nvPr/>
        </p:nvGrpSpPr>
        <p:grpSpPr>
          <a:xfrm rot="5400000">
            <a:off x="3724998" y="2664898"/>
            <a:ext cx="4742004" cy="1528235"/>
            <a:chOff x="3725000" y="2099692"/>
            <a:chExt cx="4742004" cy="1528235"/>
          </a:xfrm>
        </p:grpSpPr>
        <p:grpSp>
          <p:nvGrpSpPr>
            <p:cNvPr id="9" name="그룹 8"/>
            <p:cNvGrpSpPr/>
            <p:nvPr/>
          </p:nvGrpSpPr>
          <p:grpSpPr>
            <a:xfrm>
              <a:off x="3725000" y="2099692"/>
              <a:ext cx="4742004" cy="1241766"/>
              <a:chOff x="3725000" y="2356870"/>
              <a:chExt cx="4742004" cy="124176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951308" y="2356870"/>
                <a:ext cx="22894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1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25000" y="2490640"/>
                <a:ext cx="474200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6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791014" y="3258595"/>
              <a:ext cx="2610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55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E6F51E-9D48-5262-3814-CA762CF96D3C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F84FD36-2216-D52D-9646-4F9CC218A030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A9A8A24-E239-8437-2EAE-69FA9C8AABBB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9C8BBD1-DA7A-804B-2EB9-74DA848C183F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448254F3-E1CC-89DD-AC05-44652F939499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F120E4E-9605-6D57-CEBB-F529F6A68EBC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23" name="그림 22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BFF396-AD3A-56A3-F754-357A116774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5DF6453-5DC4-5B3D-6F68-C5AEA0D3DD4B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B9A7D41-6BD5-8622-E0CB-432B1ED1A1FD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E644BB-29B1-1BB1-79E6-F8ED89E8AF7B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878846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3721005" y="2003755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롱 포지션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래버리지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손해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D03E9-3F3E-B67B-44C8-1D0480C23477}"/>
              </a:ext>
            </a:extLst>
          </p:cNvPr>
          <p:cNvSpPr txBox="1"/>
          <p:nvPr/>
        </p:nvSpPr>
        <p:spPr>
          <a:xfrm>
            <a:off x="7441282" y="295874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8" y="2736899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8" y="3044676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9746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1360" y="4205240"/>
            <a:ext cx="28859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코인의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증거금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 손실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*5)</a:t>
            </a:r>
          </a:p>
          <a:p>
            <a:pPr algn="ctr"/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( 5*-20% = -100%)</a:t>
            </a:r>
            <a:endParaRPr lang="en-US" altLang="ko-KR" sz="10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B9A82-7184-6DFF-32E4-FB7744AACB30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BDF40DC-B7FE-8B44-6103-67A9673E1D7F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A7E99E-ADF7-2DB9-09A8-5BD3093984E1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95515B-D3F9-5F16-B8A4-26522AD77D5D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2" name="화살표: 위쪽 31">
                <a:extLst>
                  <a:ext uri="{FF2B5EF4-FFF2-40B4-BE49-F238E27FC236}">
                    <a16:creationId xmlns:a16="http://schemas.microsoft.com/office/drawing/2014/main" id="{E4D86FA1-3D8C-086E-95F8-9CFFB55C8F7E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04683BE9-4704-2E69-9CF6-FE2071E9EF3B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35485CD-CE8A-9C76-163D-33523BF07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3D8B7A4-590F-318D-CAF0-54344CD5C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DDB914-53B7-D6C7-ECAD-C316C697D442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BB75C4-AAC7-E18B-43BE-60BC653A3DB2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6338CD1-5DF7-CD68-37C0-73CC746F1574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9D6A72-B263-5C91-DF7A-131B47650E15}"/>
              </a:ext>
            </a:extLst>
          </p:cNvPr>
          <p:cNvSpPr txBox="1"/>
          <p:nvPr/>
        </p:nvSpPr>
        <p:spPr>
          <a:xfrm>
            <a:off x="3863680" y="4796294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일반적으로 계산되는 손실률의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 역시 배수화 된 손실률 가능</a:t>
            </a:r>
            <a:endParaRPr lang="en-US" altLang="ko-KR" sz="24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8C815F-5583-519F-EEF2-F8911BDC2C60}"/>
              </a:ext>
            </a:extLst>
          </p:cNvPr>
          <p:cNvGrpSpPr/>
          <p:nvPr/>
        </p:nvGrpSpPr>
        <p:grpSpPr>
          <a:xfrm>
            <a:off x="1274708" y="1733997"/>
            <a:ext cx="9642584" cy="4073880"/>
            <a:chOff x="1345832" y="1752549"/>
            <a:chExt cx="9642584" cy="407388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9BCB20C-CE90-B9E1-495B-81FF0F7C173A}"/>
                </a:ext>
              </a:extLst>
            </p:cNvPr>
            <p:cNvSpPr/>
            <p:nvPr/>
          </p:nvSpPr>
          <p:spPr>
            <a:xfrm>
              <a:off x="1345832" y="1752549"/>
              <a:ext cx="9642584" cy="4073880"/>
            </a:xfrm>
            <a:prstGeom prst="roundRect">
              <a:avLst>
                <a:gd name="adj" fmla="val 7138"/>
              </a:avLst>
            </a:prstGeom>
            <a:solidFill>
              <a:schemeClr val="tx1">
                <a:lumMod val="95000"/>
                <a:lumOff val="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356B7AF-0F42-58FB-740C-096C47544E0A}"/>
                </a:ext>
              </a:extLst>
            </p:cNvPr>
            <p:cNvGrpSpPr/>
            <p:nvPr/>
          </p:nvGrpSpPr>
          <p:grpSpPr>
            <a:xfrm>
              <a:off x="2518937" y="2641285"/>
              <a:ext cx="8057890" cy="2141703"/>
              <a:chOff x="2518937" y="2641285"/>
              <a:chExt cx="8057890" cy="214170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7F2C16C-BCBB-0C77-8EBA-D7DA7C6D0FB2}"/>
                  </a:ext>
                </a:extLst>
              </p:cNvPr>
              <p:cNvSpPr/>
              <p:nvPr/>
            </p:nvSpPr>
            <p:spPr>
              <a:xfrm>
                <a:off x="8510397" y="4579226"/>
                <a:ext cx="2066430" cy="203762"/>
              </a:xfrm>
              <a:prstGeom prst="roundRect">
                <a:avLst>
                  <a:gd name="adj" fmla="val 50000"/>
                </a:avLst>
              </a:prstGeom>
              <a:solidFill>
                <a:srgbClr val="171520"/>
              </a:solidFill>
              <a:ln>
                <a:noFill/>
              </a:ln>
              <a:effectLst>
                <a:glow rad="342900">
                  <a:srgbClr val="EA514E">
                    <a:alpha val="22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-&gt; 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약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</a:t>
                </a:r>
                <a:r>
                  <a:rPr lang="ko-KR" altLang="en-US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원 </a:t>
                </a:r>
                <a:r>
                  <a:rPr lang="en-US" altLang="ko-KR" sz="12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( 5*-20% = -100%)</a:t>
                </a:r>
              </a:p>
            </p:txBody>
          </p: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CCF3A2E2-E275-3971-BA93-1AEED2DA958B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rot="16200000" flipH="1">
                <a:off x="7456337" y="3624598"/>
                <a:ext cx="663920" cy="1444199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D611CEE-448F-BC8E-FCA3-6BBC860FCADD}"/>
                  </a:ext>
                </a:extLst>
              </p:cNvPr>
              <p:cNvGrpSpPr/>
              <p:nvPr/>
            </p:nvGrpSpPr>
            <p:grpSpPr>
              <a:xfrm>
                <a:off x="2518937" y="2641285"/>
                <a:ext cx="7154126" cy="1524000"/>
                <a:chOff x="3235665" y="3027489"/>
                <a:chExt cx="7154126" cy="1524000"/>
              </a:xfrm>
            </p:grpSpPr>
            <p:pic>
              <p:nvPicPr>
                <p:cNvPr id="44" name="그림 43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3C8C6D50-D00C-0D14-5C84-81F34FEEF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665" y="3027489"/>
                  <a:ext cx="1524000" cy="1524000"/>
                </a:xfrm>
                <a:prstGeom prst="rect">
                  <a:avLst/>
                </a:prstGeom>
              </p:spPr>
            </p:pic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7D23F02E-F544-404E-F3B6-02DE7BBE691D}"/>
                    </a:ext>
                  </a:extLst>
                </p:cNvPr>
                <p:cNvGrpSpPr/>
                <p:nvPr/>
              </p:nvGrpSpPr>
              <p:grpSpPr>
                <a:xfrm>
                  <a:off x="5176061" y="3178037"/>
                  <a:ext cx="5213730" cy="1222905"/>
                  <a:chOff x="5176061" y="3307961"/>
                  <a:chExt cx="5213730" cy="1222905"/>
                </a:xfrm>
              </p:grpSpPr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257098E2-74BA-BD6B-C3AA-D7A74FCF5559}"/>
                      </a:ext>
                    </a:extLst>
                  </p:cNvPr>
                  <p:cNvSpPr/>
                  <p:nvPr/>
                </p:nvSpPr>
                <p:spPr>
                  <a:xfrm>
                    <a:off x="5176061" y="3307961"/>
                    <a:ext cx="5213730" cy="122290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49D61E5-026A-E9D8-A6C4-6663721CE328}"/>
                      </a:ext>
                    </a:extLst>
                  </p:cNvPr>
                  <p:cNvSpPr txBox="1"/>
                  <p:nvPr/>
                </p:nvSpPr>
                <p:spPr>
                  <a:xfrm>
                    <a:off x="5781451" y="3550712"/>
                    <a:ext cx="39517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만약 확정 손실이 커져서</a:t>
                    </a:r>
                    <a:endParaRPr lang="en-US" altLang="ko-KR" sz="2000" dirty="0">
                      <a:solidFill>
                        <a:srgbClr val="EA514E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  <a:p>
                    <a:pPr algn="ctr"/>
                    <a:r>
                      <a:rPr lang="ko-KR" altLang="en-US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돌려받는 돈이 음수가 되면 빚을 지나</a:t>
                    </a:r>
                    <a:r>
                      <a:rPr lang="en-US" altLang="ko-KR" sz="2000" dirty="0">
                        <a:solidFill>
                          <a:srgbClr val="EA514E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?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48" name="곱하기 기호 47">
            <a:extLst>
              <a:ext uri="{FF2B5EF4-FFF2-40B4-BE49-F238E27FC236}">
                <a16:creationId xmlns:a16="http://schemas.microsoft.com/office/drawing/2014/main" id="{71D5A086-0F1F-29EE-AABC-0370AF579E79}"/>
              </a:ext>
            </a:extLst>
          </p:cNvPr>
          <p:cNvSpPr/>
          <p:nvPr/>
        </p:nvSpPr>
        <p:spPr>
          <a:xfrm>
            <a:off x="619125" y="1493001"/>
            <a:ext cx="10953750" cy="4555872"/>
          </a:xfrm>
          <a:prstGeom prst="mathMultiply">
            <a:avLst>
              <a:gd name="adj1" fmla="val 63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13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1691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36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23FDB-F1C2-D6CF-7A0B-9ED5299E7809}"/>
              </a:ext>
            </a:extLst>
          </p:cNvPr>
          <p:cNvSpPr txBox="1"/>
          <p:nvPr/>
        </p:nvSpPr>
        <p:spPr>
          <a:xfrm>
            <a:off x="1823086" y="4840345"/>
            <a:ext cx="854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자신이 결정한 포지션과 반대로 진행돼 손해를 볼 때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손실액이 나의 원금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)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높아지면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강제로 포지션이 청산된다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340A95-558C-F673-6948-B83008656796}"/>
              </a:ext>
            </a:extLst>
          </p:cNvPr>
          <p:cNvGrpSpPr/>
          <p:nvPr/>
        </p:nvGrpSpPr>
        <p:grpSpPr>
          <a:xfrm>
            <a:off x="3877904" y="3046178"/>
            <a:ext cx="4436193" cy="1424906"/>
            <a:chOff x="4257568" y="2619890"/>
            <a:chExt cx="4436193" cy="14249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19BE7A-BC40-6480-E825-2FCC626765A9}"/>
                </a:ext>
              </a:extLst>
            </p:cNvPr>
            <p:cNvGrpSpPr/>
            <p:nvPr/>
          </p:nvGrpSpPr>
          <p:grpSpPr>
            <a:xfrm>
              <a:off x="7925269" y="2619890"/>
              <a:ext cx="768492" cy="1424906"/>
              <a:chOff x="7925269" y="2619890"/>
              <a:chExt cx="768492" cy="1424906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D693389A-F1D4-543B-DA09-E31A8EE7481A}"/>
                  </a:ext>
                </a:extLst>
              </p:cNvPr>
              <p:cNvSpPr/>
              <p:nvPr/>
            </p:nvSpPr>
            <p:spPr>
              <a:xfrm rot="10800000">
                <a:off x="7925269" y="2628207"/>
                <a:ext cx="768492" cy="1416589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40C492-D58E-013C-65E8-3413B1EE74B3}"/>
                  </a:ext>
                </a:extLst>
              </p:cNvPr>
              <p:cNvSpPr txBox="1"/>
              <p:nvPr/>
            </p:nvSpPr>
            <p:spPr>
              <a:xfrm>
                <a:off x="8039248" y="2619890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손해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944EEE-702C-6D5C-4874-3BECD5B5A773}"/>
                </a:ext>
              </a:extLst>
            </p:cNvPr>
            <p:cNvGrpSpPr/>
            <p:nvPr/>
          </p:nvGrpSpPr>
          <p:grpSpPr>
            <a:xfrm>
              <a:off x="4257568" y="2861049"/>
              <a:ext cx="3676865" cy="1006997"/>
              <a:chOff x="4179256" y="2861049"/>
              <a:chExt cx="3676865" cy="1006997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4D50823-E930-3412-C082-3D507CE54DF9}"/>
                  </a:ext>
                </a:extLst>
              </p:cNvPr>
              <p:cNvSpPr/>
              <p:nvPr/>
            </p:nvSpPr>
            <p:spPr>
              <a:xfrm rot="900000">
                <a:off x="5228085" y="3562700"/>
                <a:ext cx="2628036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CA798EBA-7A33-0E34-8491-5B073C51903A}"/>
                  </a:ext>
                </a:extLst>
              </p:cNvPr>
              <p:cNvSpPr/>
              <p:nvPr/>
            </p:nvSpPr>
            <p:spPr>
              <a:xfrm>
                <a:off x="6045601" y="3575490"/>
                <a:ext cx="339365" cy="292556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87AA4AF-025D-60BC-5780-77B92A403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582" y="3326532"/>
                <a:ext cx="482438" cy="48243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2FCFDD-7F78-1934-7BF3-FC789B521809}"/>
                  </a:ext>
                </a:extLst>
              </p:cNvPr>
              <p:cNvSpPr txBox="1"/>
              <p:nvPr/>
            </p:nvSpPr>
            <p:spPr>
              <a:xfrm rot="18898754">
                <a:off x="3873082" y="3167223"/>
                <a:ext cx="950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강제 청산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779C9049-679D-C7FA-DD2D-F2D8CFD08D70}"/>
                  </a:ext>
                </a:extLst>
              </p:cNvPr>
              <p:cNvSpPr/>
              <p:nvPr/>
            </p:nvSpPr>
            <p:spPr>
              <a:xfrm rot="19800000">
                <a:off x="4298104" y="3428489"/>
                <a:ext cx="835405" cy="9048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56C552D-C653-3C89-DFA1-44DD40D7E72A}"/>
                  </a:ext>
                </a:extLst>
              </p:cNvPr>
              <p:cNvGrpSpPr/>
              <p:nvPr/>
            </p:nvGrpSpPr>
            <p:grpSpPr>
              <a:xfrm>
                <a:off x="5023152" y="2928799"/>
                <a:ext cx="346572" cy="533139"/>
                <a:chOff x="5023152" y="2928799"/>
                <a:chExt cx="346572" cy="533139"/>
              </a:xfrm>
            </p:grpSpPr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7FB6CC89-5A7F-B10B-4E89-B9F656131D8C}"/>
                    </a:ext>
                  </a:extLst>
                </p:cNvPr>
                <p:cNvSpPr/>
                <p:nvPr/>
              </p:nvSpPr>
              <p:spPr>
                <a:xfrm rot="13289738">
                  <a:off x="5291652" y="2955622"/>
                  <a:ext cx="78072" cy="223345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>
                  <a:extLst>
                    <a:ext uri="{FF2B5EF4-FFF2-40B4-BE49-F238E27FC236}">
                      <a16:creationId xmlns:a16="http://schemas.microsoft.com/office/drawing/2014/main" id="{A7AA13FB-3BE2-8FAD-35F8-635DD3D597E8}"/>
                    </a:ext>
                  </a:extLst>
                </p:cNvPr>
                <p:cNvSpPr/>
                <p:nvPr/>
              </p:nvSpPr>
              <p:spPr>
                <a:xfrm rot="11700000">
                  <a:off x="5129619" y="2983935"/>
                  <a:ext cx="133563" cy="173181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>
                  <a:extLst>
                    <a:ext uri="{FF2B5EF4-FFF2-40B4-BE49-F238E27FC236}">
                      <a16:creationId xmlns:a16="http://schemas.microsoft.com/office/drawing/2014/main" id="{4AC07B82-CCFB-CB1A-6D4D-D1A1CE3F2B3C}"/>
                    </a:ext>
                  </a:extLst>
                </p:cNvPr>
                <p:cNvSpPr/>
                <p:nvPr/>
              </p:nvSpPr>
              <p:spPr>
                <a:xfrm rot="9000000">
                  <a:off x="5023152" y="2928799"/>
                  <a:ext cx="79040" cy="238893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이등변 삼각형 43">
                  <a:extLst>
                    <a:ext uri="{FF2B5EF4-FFF2-40B4-BE49-F238E27FC236}">
                      <a16:creationId xmlns:a16="http://schemas.microsoft.com/office/drawing/2014/main" id="{C1AD94A3-1F5C-8279-542E-F769ADA99E6E}"/>
                    </a:ext>
                  </a:extLst>
                </p:cNvPr>
                <p:cNvSpPr/>
                <p:nvPr/>
              </p:nvSpPr>
              <p:spPr>
                <a:xfrm rot="20700000" flipH="1">
                  <a:off x="5170745" y="3337540"/>
                  <a:ext cx="45719" cy="124398"/>
                </a:xfrm>
                <a:prstGeom prst="triangle">
                  <a:avLst/>
                </a:prstGeom>
                <a:solidFill>
                  <a:srgbClr val="F0A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0077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선물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8A09E5-D255-3EC7-F359-103829FF6AFD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B729-1764-27FA-0F7D-F7332E08079C}"/>
              </a:ext>
            </a:extLst>
          </p:cNvPr>
          <p:cNvSpPr txBox="1"/>
          <p:nvPr/>
        </p:nvSpPr>
        <p:spPr>
          <a:xfrm>
            <a:off x="4972947" y="2003755"/>
            <a:ext cx="224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강제 청산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11B34-5F90-29EF-0CFC-244979D0DE68}"/>
              </a:ext>
            </a:extLst>
          </p:cNvPr>
          <p:cNvSpPr txBox="1"/>
          <p:nvPr/>
        </p:nvSpPr>
        <p:spPr>
          <a:xfrm>
            <a:off x="1274707" y="2734115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진입 시점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DFA50-EE0B-AB62-B7F1-B29E5D67B92C}"/>
              </a:ext>
            </a:extLst>
          </p:cNvPr>
          <p:cNvSpPr txBox="1"/>
          <p:nvPr/>
        </p:nvSpPr>
        <p:spPr>
          <a:xfrm>
            <a:off x="1274709" y="3041892"/>
            <a:ext cx="2885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 가격이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사서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래버리지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배로 진입한다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(4 * 10 = </a:t>
            </a:r>
            <a:r>
              <a:rPr lang="en-US" altLang="ko-KR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rgbClr val="6656A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만원의 포지션 증거금 납부 </a:t>
            </a:r>
            <a:r>
              <a:rPr lang="en-US" altLang="ko-KR" sz="1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C138C-D552-8597-FFF1-43111E1F89FB}"/>
              </a:ext>
            </a:extLst>
          </p:cNvPr>
          <p:cNvSpPr txBox="1"/>
          <p:nvPr/>
        </p:nvSpPr>
        <p:spPr>
          <a:xfrm>
            <a:off x="8031360" y="3889923"/>
            <a:ext cx="288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Close</a:t>
            </a:r>
            <a:r>
              <a:rPr lang="ko-KR" altLang="en-US" sz="1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시점이 곧 청산 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D4967-FDF9-52D0-041C-C610CB7165A3}"/>
              </a:ext>
            </a:extLst>
          </p:cNvPr>
          <p:cNvSpPr txBox="1"/>
          <p:nvPr/>
        </p:nvSpPr>
        <p:spPr>
          <a:xfrm>
            <a:off x="8033019" y="4197990"/>
            <a:ext cx="28842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느티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코인이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32000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원일 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강제 청산 된다 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결과액이 음수가 될 수 없다</a:t>
            </a:r>
            <a:r>
              <a:rPr lang="en-US" altLang="ko-KR" sz="1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)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(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확정손실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 5 ) = 0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만원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7D348-44E5-2694-77CB-92DF16B82BAB}"/>
              </a:ext>
            </a:extLst>
          </p:cNvPr>
          <p:cNvSpPr txBox="1"/>
          <p:nvPr/>
        </p:nvSpPr>
        <p:spPr>
          <a:xfrm>
            <a:off x="3868467" y="4981520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투입 </a:t>
            </a:r>
            <a:r>
              <a:rPr lang="ko-KR" altLang="en-US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시드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 증거금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보증금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7ADC88-F79D-95D4-6BCA-38E49789E0F8}"/>
              </a:ext>
            </a:extLst>
          </p:cNvPr>
          <p:cNvGrpSpPr/>
          <p:nvPr/>
        </p:nvGrpSpPr>
        <p:grpSpPr>
          <a:xfrm>
            <a:off x="4160640" y="2904315"/>
            <a:ext cx="3870720" cy="1718677"/>
            <a:chOff x="4222826" y="1599028"/>
            <a:chExt cx="3870720" cy="1718677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D8111D8-FD24-575B-1929-10714C733F2E}"/>
                </a:ext>
              </a:extLst>
            </p:cNvPr>
            <p:cNvSpPr/>
            <p:nvPr/>
          </p:nvSpPr>
          <p:spPr>
            <a:xfrm flipH="1">
              <a:off x="7424243" y="2949663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864856E2-B249-B6A1-7521-E5BD542A1D6E}"/>
                </a:ext>
              </a:extLst>
            </p:cNvPr>
            <p:cNvSpPr/>
            <p:nvPr/>
          </p:nvSpPr>
          <p:spPr>
            <a:xfrm>
              <a:off x="4222826" y="1792658"/>
              <a:ext cx="669303" cy="1978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AC3662E-9B7B-B37D-2E96-6FA1E01A97D9}"/>
                </a:ext>
              </a:extLst>
            </p:cNvPr>
            <p:cNvGrpSpPr/>
            <p:nvPr/>
          </p:nvGrpSpPr>
          <p:grpSpPr>
            <a:xfrm>
              <a:off x="5026480" y="1599028"/>
              <a:ext cx="2263412" cy="1718677"/>
              <a:chOff x="4999576" y="1599028"/>
              <a:chExt cx="2263412" cy="1718677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929AA5AB-EC64-5C6C-6860-416BD0ACB342}"/>
                  </a:ext>
                </a:extLst>
              </p:cNvPr>
              <p:cNvSpPr/>
              <p:nvPr/>
            </p:nvSpPr>
            <p:spPr>
              <a:xfrm rot="10800000">
                <a:off x="6958190" y="1891570"/>
                <a:ext cx="304798" cy="1157005"/>
              </a:xfrm>
              <a:prstGeom prst="upArrow">
                <a:avLst/>
              </a:prstGeom>
              <a:gradFill>
                <a:gsLst>
                  <a:gs pos="0">
                    <a:srgbClr val="F15423"/>
                  </a:gs>
                  <a:gs pos="71000">
                    <a:srgbClr val="2A23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DB3872C5-60B4-2430-4E62-9214F5C520AC}"/>
                  </a:ext>
                </a:extLst>
              </p:cNvPr>
              <p:cNvSpPr/>
              <p:nvPr/>
            </p:nvSpPr>
            <p:spPr>
              <a:xfrm>
                <a:off x="5231394" y="1599028"/>
                <a:ext cx="1729213" cy="17186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22300" dist="38100" dir="5400000" sx="111000" sy="111000" algn="t" rotWithShape="0">
                  <a:prstClr val="black">
                    <a:alpha val="8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9F216B9-715C-C5EC-6ABC-BC8B613CA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3048575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116E77A-5A22-1A72-00E8-7B77ED802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76" y="1891570"/>
                <a:ext cx="2192849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4CE997B-1331-FA61-F680-F0B8D9A1368C}"/>
                  </a:ext>
                </a:extLst>
              </p:cNvPr>
              <p:cNvGrpSpPr/>
              <p:nvPr/>
            </p:nvGrpSpPr>
            <p:grpSpPr>
              <a:xfrm>
                <a:off x="5335921" y="1835610"/>
                <a:ext cx="1520159" cy="1268925"/>
                <a:chOff x="5367468" y="1835610"/>
                <a:chExt cx="1520159" cy="126892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5C9049-6EC8-53A5-304B-B910157351BF}"/>
                    </a:ext>
                  </a:extLst>
                </p:cNvPr>
                <p:cNvSpPr/>
                <p:nvPr/>
              </p:nvSpPr>
              <p:spPr>
                <a:xfrm>
                  <a:off x="6775708" y="2992616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F15423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194C6F7-DA11-C57E-F6A9-7473E8B166FE}"/>
                    </a:ext>
                  </a:extLst>
                </p:cNvPr>
                <p:cNvSpPr/>
                <p:nvPr/>
              </p:nvSpPr>
              <p:spPr>
                <a:xfrm>
                  <a:off x="5367468" y="1835610"/>
                  <a:ext cx="111919" cy="1119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glow rad="444500">
                    <a:srgbClr val="25A498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51A636-5013-355C-70DB-A4E7B289BB34}"/>
              </a:ext>
            </a:extLst>
          </p:cNvPr>
          <p:cNvSpPr txBox="1"/>
          <p:nvPr/>
        </p:nvSpPr>
        <p:spPr>
          <a:xfrm>
            <a:off x="7549322" y="2003755"/>
            <a:ext cx="3262433" cy="523220"/>
          </a:xfrm>
          <a:prstGeom prst="rect">
            <a:avLst/>
          </a:prstGeom>
          <a:solidFill>
            <a:schemeClr val="bg1">
              <a:alpha val="14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나는 이 종목이 장래에 상승할 것이라고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믿고</a:t>
            </a:r>
            <a:endParaRPr lang="en-US" altLang="ko-KR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투자한다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-&gt; </a:t>
            </a:r>
            <a:r>
              <a:rPr lang="en-US" altLang="ko-KR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Long </a:t>
            </a:r>
            <a:r>
              <a:rPr lang="ko-KR" altLang="en-US" sz="14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포지션</a:t>
            </a:r>
            <a:endParaRPr lang="en-US" altLang="ko-KR" sz="14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16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19204" y="2003755"/>
            <a:ext cx="15536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25441"/>
              </p:ext>
            </p:extLst>
          </p:nvPr>
        </p:nvGraphicFramePr>
        <p:xfrm>
          <a:off x="2197163" y="3333655"/>
          <a:ext cx="827601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Long </a:t>
                      </a:r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Short </a:t>
                      </a:r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Open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포지션 증거금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Close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증거금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레버리지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EA514E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내리면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537988" y="3478703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4024528" y="2949688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6C892-364C-5DF5-3020-70DDAC636E67}"/>
              </a:ext>
            </a:extLst>
          </p:cNvPr>
          <p:cNvSpPr txBox="1"/>
          <p:nvPr/>
        </p:nvSpPr>
        <p:spPr>
          <a:xfrm>
            <a:off x="6365323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청산 시점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434E9715-3880-F25C-2539-1BE39631B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39566"/>
              </p:ext>
            </p:extLst>
          </p:nvPr>
        </p:nvGraphicFramePr>
        <p:xfrm>
          <a:off x="2197162" y="4567124"/>
          <a:ext cx="827601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621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2083323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2741862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2207211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제출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매수 금액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실현 </a:t>
                      </a:r>
                      <a:r>
                        <a:rPr lang="ko-KR" altLang="en-US" sz="1200" b="0" dirty="0">
                          <a:gradFill>
                            <a:gsLst>
                              <a:gs pos="100000">
                                <a:srgbClr val="25A498"/>
                              </a:gs>
                              <a:gs pos="0">
                                <a:srgbClr val="EA514E"/>
                              </a:gs>
                            </a:gsLst>
                            <a:lin ang="5400000" scaled="0"/>
                          </a:gra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손익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25A498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차트가 오르면 수익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8E21667-809B-1835-8FB2-D11B4CD0199C}"/>
              </a:ext>
            </a:extLst>
          </p:cNvPr>
          <p:cNvSpPr txBox="1"/>
          <p:nvPr/>
        </p:nvSpPr>
        <p:spPr>
          <a:xfrm>
            <a:off x="1540059" y="4567124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현물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E349D-53E7-3AB1-B076-C5562C253158}"/>
              </a:ext>
            </a:extLst>
          </p:cNvPr>
          <p:cNvSpPr txBox="1"/>
          <p:nvPr/>
        </p:nvSpPr>
        <p:spPr>
          <a:xfrm>
            <a:off x="8912134" y="292970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 조건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1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63533" y="3533849"/>
            <a:ext cx="3482043" cy="959851"/>
            <a:chOff x="6863532" y="3053924"/>
            <a:chExt cx="3482043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8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청산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63532" y="3429000"/>
              <a:ext cx="34820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시점과의 가격 차이를 통해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손익이 결정되고 결과액을 돌려받는 시점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291269" y="3533849"/>
            <a:ext cx="2948244" cy="959851"/>
            <a:chOff x="1758725" y="3053924"/>
            <a:chExt cx="2948244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757393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 시점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58725" y="3429000"/>
              <a:ext cx="29482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원하는 양의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머니를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투입 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차트에 진입하는 시점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019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7335611" y="3533849"/>
            <a:ext cx="2537874" cy="959851"/>
            <a:chOff x="7335610" y="3053924"/>
            <a:chExt cx="2537874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334280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7335610" y="3429000"/>
              <a:ext cx="2537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추세 모두 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가능성이 있는 투자 방식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674382" y="3533849"/>
            <a:ext cx="2182009" cy="959851"/>
            <a:chOff x="2141838" y="3053924"/>
            <a:chExt cx="2182009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962575" y="305392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현물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2141838" y="3429000"/>
              <a:ext cx="2182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추세에서만 수익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가능성이 있는 투자 방식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751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890782" y="3533849"/>
            <a:ext cx="3427540" cy="959851"/>
            <a:chOff x="6890781" y="3053924"/>
            <a:chExt cx="3427540" cy="959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56348" y="3053924"/>
              <a:ext cx="896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레버리지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890781" y="3429000"/>
              <a:ext cx="3427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거래소에서 제공하는 외부 자본을 동원해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손익률을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배수 만큼 불리는 것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2320124" y="3533849"/>
            <a:ext cx="2890535" cy="959851"/>
            <a:chOff x="1787580" y="3053924"/>
            <a:chExt cx="2890535" cy="959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2873612" y="3053924"/>
              <a:ext cx="7184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787580" y="3429000"/>
              <a:ext cx="2890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투자에서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정하는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자신이 예측하는 종목의 추세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247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현물과 선물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2354" y="2003755"/>
            <a:ext cx="28873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용어 돌아보기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3BE0B-1324-DF97-9851-A5ACE4DB8F96}"/>
              </a:ext>
            </a:extLst>
          </p:cNvPr>
          <p:cNvGrpSpPr/>
          <p:nvPr/>
        </p:nvGrpSpPr>
        <p:grpSpPr>
          <a:xfrm>
            <a:off x="6427523" y="3533849"/>
            <a:ext cx="4354077" cy="1206073"/>
            <a:chOff x="6427522" y="3053924"/>
            <a:chExt cx="4354077" cy="12060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E5E1A-EDF3-F814-66B8-86CACEB816D9}"/>
                </a:ext>
              </a:extLst>
            </p:cNvPr>
            <p:cNvSpPr txBox="1"/>
            <p:nvPr/>
          </p:nvSpPr>
          <p:spPr>
            <a:xfrm>
              <a:off x="8129099" y="3053924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강제 청산</a:t>
              </a:r>
              <a:endPara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DE215-20AA-7ED0-2FF0-EF532424F00B}"/>
                </a:ext>
              </a:extLst>
            </p:cNvPr>
            <p:cNvSpPr txBox="1"/>
            <p:nvPr/>
          </p:nvSpPr>
          <p:spPr>
            <a:xfrm>
              <a:off x="6427522" y="3429000"/>
              <a:ext cx="43540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증거금이 더 이상 손실액을 감당하지 못할 때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투자자가 거래소에게 빚이 생기지 않도록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거래소가 자동 청산 해주는 기능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B0848-5FA2-D02A-A404-57CF8BF2C61D}"/>
              </a:ext>
            </a:extLst>
          </p:cNvPr>
          <p:cNvGrpSpPr/>
          <p:nvPr/>
        </p:nvGrpSpPr>
        <p:grpSpPr>
          <a:xfrm>
            <a:off x="1730224" y="3533849"/>
            <a:ext cx="4070346" cy="1206073"/>
            <a:chOff x="1197680" y="3053924"/>
            <a:chExt cx="4070346" cy="1206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21667-809B-1835-8FB2-D11B4CD0199C}"/>
                </a:ext>
              </a:extLst>
            </p:cNvPr>
            <p:cNvSpPr txBox="1"/>
            <p:nvPr/>
          </p:nvSpPr>
          <p:spPr>
            <a:xfrm>
              <a:off x="1542325" y="3053924"/>
              <a:ext cx="3381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포지션 증거금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유지비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결정비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선물 </a:t>
              </a:r>
              <a:r>
                <a:rPr lang="ko-KR" altLang="en-US" sz="12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시드머니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6A0CDD-5186-5015-B474-3278548B39B6}"/>
                </a:ext>
              </a:extLst>
            </p:cNvPr>
            <p:cNvSpPr txBox="1"/>
            <p:nvPr/>
          </p:nvSpPr>
          <p:spPr>
            <a:xfrm>
              <a:off x="1197680" y="3429000"/>
              <a:ext cx="40703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진입시점에 정한 포지션에 대한 보증금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 </a:t>
              </a:r>
              <a:r>
                <a:rPr lang="ko-KR" altLang="en-US" sz="1600" dirty="0" err="1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실현시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보증금에 수익을 더해 돌려받고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손실 확정시 보증금에서 손실을 제하고 돌려받음</a:t>
              </a:r>
              <a:endPara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381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8591" y="4624087"/>
              <a:ext cx="4334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2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3C0396-B74A-D887-69F2-56621342FDF6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D1F668-FC04-76A8-C003-FB1B03355970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E8C4A6-DE31-F387-C888-5E98738D6536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EED35-217D-9AEE-C6A2-733ABEF4FA09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04EEAF-08AF-6AD8-DF87-F87A16EF9361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5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246502" cy="492919"/>
            <a:chOff x="0" y="6365081"/>
            <a:chExt cx="12246502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17292" y="6442263"/>
              <a:ext cx="13292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Lecture 00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1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FA2319-82BE-E480-ACDB-824B88B8786F}"/>
              </a:ext>
            </a:extLst>
          </p:cNvPr>
          <p:cNvGrpSpPr/>
          <p:nvPr/>
        </p:nvGrpSpPr>
        <p:grpSpPr>
          <a:xfrm>
            <a:off x="2348027" y="2627427"/>
            <a:ext cx="7495963" cy="1603147"/>
            <a:chOff x="2348027" y="2780198"/>
            <a:chExt cx="7495963" cy="1603147"/>
          </a:xfrm>
        </p:grpSpPr>
        <p:sp>
          <p:nvSpPr>
            <p:cNvPr id="15" name="TextBox 14"/>
            <p:cNvSpPr txBox="1"/>
            <p:nvPr/>
          </p:nvSpPr>
          <p:spPr>
            <a:xfrm>
              <a:off x="4260402" y="2780198"/>
              <a:ext cx="3671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 투자란</a:t>
              </a:r>
              <a:r>
                <a:rPr lang="en-US" altLang="ko-KR" sz="5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?</a:t>
              </a:r>
              <a:endPara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8027" y="3798570"/>
              <a:ext cx="74959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와 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투기</a:t>
              </a:r>
              <a:r>
                <a:rPr lang="en-US" altLang="ko-KR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의 차이가 한끝 차이인 의사결정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723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137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102CAD-CA69-D3FD-0B9C-FF110AED1670}"/>
              </a:ext>
            </a:extLst>
          </p:cNvPr>
          <p:cNvSpPr txBox="1"/>
          <p:nvPr/>
        </p:nvSpPr>
        <p:spPr>
          <a:xfrm>
            <a:off x="4185602" y="3167390"/>
            <a:ext cx="7372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투자를 하기위한 기본적인 차트 파악법을 이해한다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4049A-D26E-B741-6C9F-660DCA57D8AC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3F7AB-6961-B089-20FA-0C63C9CE55D3}"/>
              </a:ext>
            </a:extLst>
          </p:cNvPr>
          <p:cNvGrpSpPr/>
          <p:nvPr/>
        </p:nvGrpSpPr>
        <p:grpSpPr>
          <a:xfrm>
            <a:off x="274608" y="1520905"/>
            <a:ext cx="3179375" cy="461665"/>
            <a:chOff x="274608" y="1520905"/>
            <a:chExt cx="317937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46052-3CB9-CAA0-A2BA-DFED55003FBF}"/>
                </a:ext>
              </a:extLst>
            </p:cNvPr>
            <p:cNvSpPr txBox="1"/>
            <p:nvPr/>
          </p:nvSpPr>
          <p:spPr>
            <a:xfrm>
              <a:off x="274608" y="1520905"/>
              <a:ext cx="814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</a:t>
              </a:r>
              <a:endPara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FC2612-8778-A224-6B8F-EAA0457C8A53}"/>
                </a:ext>
              </a:extLst>
            </p:cNvPr>
            <p:cNvSpPr txBox="1"/>
            <p:nvPr/>
          </p:nvSpPr>
          <p:spPr>
            <a:xfrm>
              <a:off x="899138" y="1567071"/>
              <a:ext cx="2554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 개념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차트 및 지표 </a:t>
              </a:r>
              <a:r>
                <a:rPr lang="en-US" altLang="ko-KR" sz="1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6511CD-48C8-516E-F499-A433095A5379}"/>
              </a:ext>
            </a:extLst>
          </p:cNvPr>
          <p:cNvSpPr txBox="1"/>
          <p:nvPr/>
        </p:nvSpPr>
        <p:spPr>
          <a:xfrm>
            <a:off x="5803827" y="4447073"/>
            <a:ext cx="431400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종목들의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차트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 , █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0441AA-4219-2359-B5AE-768ABA829301}"/>
              </a:ext>
            </a:extLst>
          </p:cNvPr>
          <p:cNvGrpSpPr/>
          <p:nvPr/>
        </p:nvGrpSpPr>
        <p:grpSpPr>
          <a:xfrm>
            <a:off x="355652" y="2099505"/>
            <a:ext cx="2256710" cy="4185523"/>
            <a:chOff x="176544" y="1682357"/>
            <a:chExt cx="2256710" cy="418552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4CDDF0-725E-B913-EF34-0523DF5FF618}"/>
                </a:ext>
              </a:extLst>
            </p:cNvPr>
            <p:cNvGrpSpPr/>
            <p:nvPr/>
          </p:nvGrpSpPr>
          <p:grpSpPr>
            <a:xfrm>
              <a:off x="176544" y="1682357"/>
              <a:ext cx="1979391" cy="1530939"/>
              <a:chOff x="176544" y="1682357"/>
              <a:chExt cx="1979391" cy="15309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17D9-809F-982C-6FFD-505F3DB52D90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949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캔들 차트 용어 설명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ABA4C0-B3B9-37FA-C9B4-3F872C8DA5A7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667444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도지와 형태 캔들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양봉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음봉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07FBF7-1BB8-673E-60C6-2A0B07F005AC}"/>
                </a:ext>
              </a:extLst>
            </p:cNvPr>
            <p:cNvGrpSpPr/>
            <p:nvPr/>
          </p:nvGrpSpPr>
          <p:grpSpPr>
            <a:xfrm>
              <a:off x="176544" y="3259723"/>
              <a:ext cx="2256710" cy="2608157"/>
              <a:chOff x="176544" y="3259723"/>
              <a:chExt cx="2256710" cy="260815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D77CC5-7C47-8CD1-AC9D-FF76FE88B142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주요 지표 설명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07ED19-2D24-56A5-1319-A9FA306D5F03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94476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- 0.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지수 이동 평균선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- 2. 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,EMA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상세 설명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정배열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역배열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병목 현상의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- 6.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골든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- 7.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데드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크로스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- 8.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지지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- 9.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이평선의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저항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8E3849-A8A7-817F-575C-775E1F142D1D}"/>
              </a:ext>
            </a:extLst>
          </p:cNvPr>
          <p:cNvGrpSpPr/>
          <p:nvPr/>
        </p:nvGrpSpPr>
        <p:grpSpPr>
          <a:xfrm>
            <a:off x="10648863" y="5909094"/>
            <a:ext cx="1430924" cy="849318"/>
            <a:chOff x="3799856" y="5282093"/>
            <a:chExt cx="1606545" cy="98908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19E313B-F2D3-33FB-AB0A-B2F401A56ABA}"/>
                </a:ext>
              </a:extLst>
            </p:cNvPr>
            <p:cNvGrpSpPr/>
            <p:nvPr/>
          </p:nvGrpSpPr>
          <p:grpSpPr>
            <a:xfrm>
              <a:off x="3799856" y="5282093"/>
              <a:ext cx="1327609" cy="303929"/>
              <a:chOff x="3799856" y="5282093"/>
              <a:chExt cx="1327609" cy="303929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9BCCA5B-CACA-8AB5-5F76-950BCF34EE27}"/>
                  </a:ext>
                </a:extLst>
              </p:cNvPr>
              <p:cNvSpPr/>
              <p:nvPr/>
            </p:nvSpPr>
            <p:spPr>
              <a:xfrm>
                <a:off x="3799856" y="5364640"/>
                <a:ext cx="181155" cy="18115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30FB58-E3BD-EC00-68E8-B02C0945F403}"/>
                  </a:ext>
                </a:extLst>
              </p:cNvPr>
              <p:cNvSpPr txBox="1"/>
              <p:nvPr/>
            </p:nvSpPr>
            <p:spPr>
              <a:xfrm>
                <a:off x="3956952" y="5282093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지난 시간에 배운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7E9B44E-DAA5-175A-74DF-396252EFF38D}"/>
                </a:ext>
              </a:extLst>
            </p:cNvPr>
            <p:cNvGrpSpPr/>
            <p:nvPr/>
          </p:nvGrpSpPr>
          <p:grpSpPr>
            <a:xfrm>
              <a:off x="3799856" y="5624673"/>
              <a:ext cx="1342299" cy="303929"/>
              <a:chOff x="3799856" y="5591802"/>
              <a:chExt cx="1342299" cy="30392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41E3727-EEBC-A6D8-4C66-E547F76AF4B4}"/>
                  </a:ext>
                </a:extLst>
              </p:cNvPr>
              <p:cNvSpPr/>
              <p:nvPr/>
            </p:nvSpPr>
            <p:spPr>
              <a:xfrm>
                <a:off x="3799856" y="5674349"/>
                <a:ext cx="181155" cy="181155"/>
              </a:xfrm>
              <a:prstGeom prst="rect">
                <a:avLst/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BE5756-2872-1F1B-00A9-8311EB302E6C}"/>
                  </a:ext>
                </a:extLst>
              </p:cNvPr>
              <p:cNvSpPr txBox="1"/>
              <p:nvPr/>
            </p:nvSpPr>
            <p:spPr>
              <a:xfrm>
                <a:off x="3971642" y="5591802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이번 시간에 배울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961B46B-DF0B-D64A-DEF6-D4A98D652843}"/>
                </a:ext>
              </a:extLst>
            </p:cNvPr>
            <p:cNvGrpSpPr/>
            <p:nvPr/>
          </p:nvGrpSpPr>
          <p:grpSpPr>
            <a:xfrm>
              <a:off x="3799856" y="5967252"/>
              <a:ext cx="1606545" cy="303929"/>
              <a:chOff x="3799856" y="5967252"/>
              <a:chExt cx="1606545" cy="30392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C604BAF-0951-9156-96A9-FE5FD09D5487}"/>
                  </a:ext>
                </a:extLst>
              </p:cNvPr>
              <p:cNvSpPr/>
              <p:nvPr/>
            </p:nvSpPr>
            <p:spPr>
              <a:xfrm>
                <a:off x="3799856" y="6066605"/>
                <a:ext cx="181155" cy="181155"/>
              </a:xfrm>
              <a:prstGeom prst="rect">
                <a:avLst/>
              </a:prstGeom>
              <a:solidFill>
                <a:srgbClr val="F15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1B974-B58F-37B0-816A-75B25A40CF29}"/>
                  </a:ext>
                </a:extLst>
              </p:cNvPr>
              <p:cNvSpPr txBox="1"/>
              <p:nvPr/>
            </p:nvSpPr>
            <p:spPr>
              <a:xfrm>
                <a:off x="3981011" y="5967252"/>
                <a:ext cx="1425390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다음 시간에 배우게 될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0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7BB5D5-141F-4171-CF46-B137FED3CD7E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EBC16-B712-A304-651E-3A137046E6A1}"/>
              </a:ext>
            </a:extLst>
          </p:cNvPr>
          <p:cNvSpPr txBox="1"/>
          <p:nvPr/>
        </p:nvSpPr>
        <p:spPr>
          <a:xfrm>
            <a:off x="4650839" y="2457032"/>
            <a:ext cx="5718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트레이딩의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 차트를 통해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해당 종목의 추세를 파악하는 것에서 시작한다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FDED1-C5AE-54A4-B2EC-9452853E8A8F}"/>
              </a:ext>
            </a:extLst>
          </p:cNvPr>
          <p:cNvSpPr txBox="1"/>
          <p:nvPr/>
        </p:nvSpPr>
        <p:spPr>
          <a:xfrm>
            <a:off x="372957" y="1057407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DD40-CA5A-D595-857C-AE2AD0FFDF9B}"/>
              </a:ext>
            </a:extLst>
          </p:cNvPr>
          <p:cNvSpPr txBox="1"/>
          <p:nvPr/>
        </p:nvSpPr>
        <p:spPr>
          <a:xfrm>
            <a:off x="4650839" y="3280357"/>
            <a:ext cx="526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B0362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정확한 분석을 위해 캔들 차트 사용은 필수</a:t>
            </a:r>
            <a:r>
              <a:rPr lang="en-US" altLang="ko-KR" sz="2400" dirty="0">
                <a:solidFill>
                  <a:srgbClr val="B0362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  <a:endParaRPr lang="ko-KR" altLang="en-US" sz="2400" dirty="0">
              <a:solidFill>
                <a:srgbClr val="B0362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69B9-FF29-5AC1-5FCD-9FDF1606D5FB}"/>
              </a:ext>
            </a:extLst>
          </p:cNvPr>
          <p:cNvSpPr txBox="1"/>
          <p:nvPr/>
        </p:nvSpPr>
        <p:spPr>
          <a:xfrm>
            <a:off x="8211363" y="5452612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234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Trading View – BTC1! chart</a:t>
            </a:r>
            <a:endParaRPr lang="ko-KR" altLang="en-US" sz="1600" dirty="0">
              <a:solidFill>
                <a:srgbClr val="2A234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1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57720" y="2003755"/>
            <a:ext cx="2276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캔들이란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4644672" y="4477154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차트를 구성하는 하나하나의 모양이며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각각의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캔들에는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의미가 포함되어 있다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</a:t>
            </a:r>
            <a:r>
              <a:rPr lang="en-US" altLang="ko-KR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봉</a:t>
            </a:r>
          </a:p>
        </p:txBody>
      </p:sp>
    </p:spTree>
    <p:extLst>
      <p:ext uri="{BB962C8B-B14F-4D97-AF65-F5344CB8AC3E}">
        <p14:creationId xmlns:p14="http://schemas.microsoft.com/office/powerpoint/2010/main" val="248134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00750" y="2003755"/>
            <a:ext cx="159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</a:t>
            </a:r>
          </a:p>
        </p:txBody>
      </p:sp>
      <p:sp>
        <p:nvSpPr>
          <p:cNvPr id="67" name="화살표: 위쪽 66">
            <a:extLst>
              <a:ext uri="{FF2B5EF4-FFF2-40B4-BE49-F238E27FC236}">
                <a16:creationId xmlns:a16="http://schemas.microsoft.com/office/drawing/2014/main" id="{4E687C38-8D8C-D216-7858-EFA0D71AE866}"/>
              </a:ext>
            </a:extLst>
          </p:cNvPr>
          <p:cNvSpPr/>
          <p:nvPr/>
        </p:nvSpPr>
        <p:spPr>
          <a:xfrm>
            <a:off x="4807765" y="3570790"/>
            <a:ext cx="384013" cy="1083719"/>
          </a:xfrm>
          <a:prstGeom prst="upArrow">
            <a:avLst/>
          </a:prstGeom>
          <a:gradFill>
            <a:gsLst>
              <a:gs pos="0">
                <a:srgbClr val="197169"/>
              </a:gs>
              <a:gs pos="86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7EB8D74-0CC4-DAE7-7FF8-447D36A6B7D2}"/>
              </a:ext>
            </a:extLst>
          </p:cNvPr>
          <p:cNvGrpSpPr/>
          <p:nvPr/>
        </p:nvGrpSpPr>
        <p:grpSpPr>
          <a:xfrm>
            <a:off x="2832690" y="2879606"/>
            <a:ext cx="2583662" cy="2568357"/>
            <a:chOff x="3077243" y="2663438"/>
            <a:chExt cx="2583662" cy="256835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B8ACA1-9165-E501-55E3-01B6EC80C7D6}"/>
                </a:ext>
              </a:extLst>
            </p:cNvPr>
            <p:cNvGrpSpPr/>
            <p:nvPr/>
          </p:nvGrpSpPr>
          <p:grpSpPr>
            <a:xfrm>
              <a:off x="3077243" y="2663438"/>
              <a:ext cx="2583662" cy="2198398"/>
              <a:chOff x="3839666" y="2663438"/>
              <a:chExt cx="2583662" cy="2198398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E260D37-D72E-C5EB-C7AC-E2DCDCBBBE53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2328A6D3-2B8A-49BC-0790-4F1BF098A06B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072156FA-F2A0-6BEB-2170-26AE5CFF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B747C2-DD71-E0C8-E03D-7F3EA98A05A7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434A92-8DB8-D810-9C8C-96F7DB72E013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2C4530-4A01-75FF-58C6-35BBBD09040D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671DBE-6B5C-DB43-CDB9-CCD4FE838660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E25124-2DEF-E68C-CBBD-61CEE285E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5841308-69E5-899D-F7AC-FEA5C94A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BDF25C1-0D29-6503-2AF6-C647625A9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6CF929C-CB9E-4439-551A-3C268CAFD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AEE4613-4815-DEE7-D277-77F12258A56D}"/>
                </a:ext>
              </a:extLst>
            </p:cNvPr>
            <p:cNvSpPr txBox="1"/>
            <p:nvPr/>
          </p:nvSpPr>
          <p:spPr>
            <a:xfrm>
              <a:off x="3450680" y="4831685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양봉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상승 </a:t>
              </a:r>
              <a:r>
                <a:rPr lang="en-US" altLang="ko-KR" sz="2000" dirty="0">
                  <a:solidFill>
                    <a:srgbClr val="25A498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25A4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C47C8A-156D-4012-AB45-BC1A96C17C66}"/>
              </a:ext>
            </a:extLst>
          </p:cNvPr>
          <p:cNvSpPr txBox="1"/>
          <p:nvPr/>
        </p:nvSpPr>
        <p:spPr>
          <a:xfrm>
            <a:off x="7000224" y="3275965"/>
            <a:ext cx="30075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시가 보다</a:t>
            </a:r>
            <a:r>
              <a:rPr lang="en-US" altLang="ko-KR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 algn="ctr"/>
            <a:r>
              <a:rPr lang="ko-KR" altLang="en-US" sz="4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종가가 높다</a:t>
            </a:r>
          </a:p>
        </p:txBody>
      </p:sp>
    </p:spTree>
    <p:extLst>
      <p:ext uri="{BB962C8B-B14F-4D97-AF65-F5344CB8AC3E}">
        <p14:creationId xmlns:p14="http://schemas.microsoft.com/office/powerpoint/2010/main" val="38431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77560" y="2003755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1-0.1.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542369-DCD2-14CC-2CBC-69646B19D9D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A01112-C7D0-4CF8-B85C-F553A4D57E16}"/>
              </a:ext>
            </a:extLst>
          </p:cNvPr>
          <p:cNvSpPr/>
          <p:nvPr/>
        </p:nvSpPr>
        <p:spPr>
          <a:xfrm>
            <a:off x="7517218" y="2604157"/>
            <a:ext cx="3400073" cy="1818987"/>
          </a:xfrm>
          <a:prstGeom prst="rect">
            <a:avLst/>
          </a:prstGeom>
          <a:solidFill>
            <a:srgbClr val="161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397731" y="2003755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8" name="화살표: 위쪽 67">
            <a:extLst>
              <a:ext uri="{FF2B5EF4-FFF2-40B4-BE49-F238E27FC236}">
                <a16:creationId xmlns:a16="http://schemas.microsoft.com/office/drawing/2014/main" id="{2C6748DF-70E1-9867-48E8-73974C485111}"/>
              </a:ext>
            </a:extLst>
          </p:cNvPr>
          <p:cNvSpPr/>
          <p:nvPr/>
        </p:nvSpPr>
        <p:spPr>
          <a:xfrm rot="10800000">
            <a:off x="4795413" y="3348967"/>
            <a:ext cx="384013" cy="1070921"/>
          </a:xfrm>
          <a:prstGeom prst="upArrow">
            <a:avLst/>
          </a:prstGeom>
          <a:gradFill>
            <a:gsLst>
              <a:gs pos="0">
                <a:srgbClr val="EA514E"/>
              </a:gs>
              <a:gs pos="81000">
                <a:srgbClr val="2822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C237A2E-27B5-9EA8-E2E7-B41DE591D68E}"/>
              </a:ext>
            </a:extLst>
          </p:cNvPr>
          <p:cNvGrpSpPr/>
          <p:nvPr/>
        </p:nvGrpSpPr>
        <p:grpSpPr>
          <a:xfrm>
            <a:off x="2830964" y="2884714"/>
            <a:ext cx="2583662" cy="2558140"/>
            <a:chOff x="6531095" y="2884714"/>
            <a:chExt cx="2583662" cy="255814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60C7C7D-84CA-EF67-B8A2-3F8188E90E0F}"/>
                </a:ext>
              </a:extLst>
            </p:cNvPr>
            <p:cNvGrpSpPr/>
            <p:nvPr/>
          </p:nvGrpSpPr>
          <p:grpSpPr>
            <a:xfrm>
              <a:off x="6531095" y="2884714"/>
              <a:ext cx="2583662" cy="2198398"/>
              <a:chOff x="3839666" y="2663438"/>
              <a:chExt cx="2583662" cy="219839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9139AA1F-04EC-F618-DFAE-9D60946DD27F}"/>
                  </a:ext>
                </a:extLst>
              </p:cNvPr>
              <p:cNvGrpSpPr/>
              <p:nvPr/>
            </p:nvGrpSpPr>
            <p:grpSpPr>
              <a:xfrm>
                <a:off x="3839666" y="2832715"/>
                <a:ext cx="560866" cy="1861876"/>
                <a:chOff x="3640198" y="2804018"/>
                <a:chExt cx="560866" cy="1861876"/>
              </a:xfrm>
            </p:grpSpPr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DF992B9-A851-C0B1-05E8-07B88291B82F}"/>
                    </a:ext>
                  </a:extLst>
                </p:cNvPr>
                <p:cNvSpPr/>
                <p:nvPr/>
              </p:nvSpPr>
              <p:spPr>
                <a:xfrm>
                  <a:off x="3640198" y="3193094"/>
                  <a:ext cx="560866" cy="1083722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EA51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4E1DA5B-3C24-9426-38CD-63123B00B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0631" y="2804018"/>
                  <a:ext cx="0" cy="1861876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EA51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F823372-00F8-6944-2FB6-EF26F6D583EE}"/>
                  </a:ext>
                </a:extLst>
              </p:cNvPr>
              <p:cNvSpPr txBox="1"/>
              <p:nvPr/>
            </p:nvSpPr>
            <p:spPr>
              <a:xfrm>
                <a:off x="5746625" y="2663438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고가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D9B61C-9B53-901D-3692-BB567924DE58}"/>
                  </a:ext>
                </a:extLst>
              </p:cNvPr>
              <p:cNvSpPr txBox="1"/>
              <p:nvPr/>
            </p:nvSpPr>
            <p:spPr>
              <a:xfrm>
                <a:off x="5746625" y="3059797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시가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166D97-ED68-24CF-E5F0-BCF806D686F6}"/>
                  </a:ext>
                </a:extLst>
              </p:cNvPr>
              <p:cNvSpPr txBox="1"/>
              <p:nvPr/>
            </p:nvSpPr>
            <p:spPr>
              <a:xfrm>
                <a:off x="5746625" y="4128071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종가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5169E6-44E8-923B-EA20-6278FEAC682B}"/>
                  </a:ext>
                </a:extLst>
              </p:cNvPr>
              <p:cNvSpPr txBox="1"/>
              <p:nvPr/>
            </p:nvSpPr>
            <p:spPr>
              <a:xfrm>
                <a:off x="5746625" y="4523282"/>
                <a:ext cx="676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저가</a:t>
                </a: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A63CB9A-E9D0-7B80-D42F-E4E9646C0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2832715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8DA29CB-5910-8577-2729-42E8E55FD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3221791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1FFC772C-8839-989A-B105-D7968C46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533" y="4296200"/>
                <a:ext cx="1379165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4E3DDBE-DC41-A98E-3906-4619C843F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547" y="4692559"/>
                <a:ext cx="1682151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4E206A-1217-3A43-A901-BDED46F40A29}"/>
                </a:ext>
              </a:extLst>
            </p:cNvPr>
            <p:cNvSpPr txBox="1"/>
            <p:nvPr/>
          </p:nvSpPr>
          <p:spPr>
            <a:xfrm>
              <a:off x="7097407" y="5042744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음봉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 </a:t>
              </a:r>
              <a:r>
                <a:rPr lang="ko-KR" altLang="en-US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하락 </a:t>
              </a:r>
              <a:r>
                <a:rPr lang="en-US" altLang="ko-KR" sz="2000" dirty="0">
                  <a:solidFill>
                    <a:srgbClr val="EA514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</a:t>
              </a:r>
              <a:endParaRPr lang="ko-KR" altLang="en-US" sz="2000" dirty="0">
                <a:solidFill>
                  <a:srgbClr val="EA514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4CA637-556C-4173-B785-59FDD56366C1}"/>
              </a:ext>
            </a:extLst>
          </p:cNvPr>
          <p:cNvSpPr txBox="1"/>
          <p:nvPr/>
        </p:nvSpPr>
        <p:spPr>
          <a:xfrm>
            <a:off x="7000224" y="3275965"/>
            <a:ext cx="30075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시가 보다</a:t>
            </a:r>
            <a:r>
              <a:rPr lang="en-US" altLang="ko-KR" sz="4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 algn="ctr"/>
            <a:r>
              <a:rPr lang="ko-KR" altLang="en-US" sz="4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종가가 낮다</a:t>
            </a:r>
          </a:p>
        </p:txBody>
      </p:sp>
    </p:spTree>
    <p:extLst>
      <p:ext uri="{BB962C8B-B14F-4D97-AF65-F5344CB8AC3E}">
        <p14:creationId xmlns:p14="http://schemas.microsoft.com/office/powerpoint/2010/main" val="29110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3F0532-FA85-E733-16A0-EDFBAE1F8BB6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98396" y="2003755"/>
            <a:ext cx="239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1-1.1.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04FEF-B034-8786-C066-1CD2619066F7}"/>
              </a:ext>
            </a:extLst>
          </p:cNvPr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542369-DCD2-14CC-2CBC-69646B19D9D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B9E676-5CEA-4632-9D90-9326F619A6B8}"/>
              </a:ext>
            </a:extLst>
          </p:cNvPr>
          <p:cNvSpPr/>
          <p:nvPr/>
        </p:nvSpPr>
        <p:spPr>
          <a:xfrm>
            <a:off x="2203938" y="2930769"/>
            <a:ext cx="8713354" cy="2869823"/>
          </a:xfrm>
          <a:prstGeom prst="roundRect">
            <a:avLst/>
          </a:prstGeom>
          <a:solidFill>
            <a:srgbClr val="181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52811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96849" y="2003755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EE4613-4815-DEE7-D277-77F12258A56D}"/>
              </a:ext>
            </a:extLst>
          </p:cNvPr>
          <p:cNvSpPr txBox="1"/>
          <p:nvPr/>
        </p:nvSpPr>
        <p:spPr>
          <a:xfrm>
            <a:off x="4975374" y="2909932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20F4CE-EF15-73F1-3047-DB8304D1ECE7}"/>
              </a:ext>
            </a:extLst>
          </p:cNvPr>
          <p:cNvGrpSpPr/>
          <p:nvPr/>
        </p:nvGrpSpPr>
        <p:grpSpPr>
          <a:xfrm>
            <a:off x="4723010" y="2921017"/>
            <a:ext cx="304798" cy="1230692"/>
            <a:chOff x="5894084" y="2457273"/>
            <a:chExt cx="641978" cy="2592136"/>
          </a:xfrm>
        </p:grpSpPr>
        <p:sp>
          <p:nvSpPr>
            <p:cNvPr id="67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>
              <a:off x="5894084" y="3753341"/>
              <a:ext cx="641978" cy="1296068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위쪽 67">
              <a:extLst>
                <a:ext uri="{FF2B5EF4-FFF2-40B4-BE49-F238E27FC236}">
                  <a16:creationId xmlns:a16="http://schemas.microsoft.com/office/drawing/2014/main" id="{2C6748DF-70E1-9867-48E8-73974C485111}"/>
                </a:ext>
              </a:extLst>
            </p:cNvPr>
            <p:cNvSpPr/>
            <p:nvPr/>
          </p:nvSpPr>
          <p:spPr>
            <a:xfrm rot="10800000">
              <a:off x="5894084" y="2457273"/>
              <a:ext cx="641978" cy="1296068"/>
            </a:xfrm>
            <a:prstGeom prst="upArrow">
              <a:avLst/>
            </a:prstGeom>
            <a:gradFill>
              <a:gsLst>
                <a:gs pos="0">
                  <a:srgbClr val="EA514E"/>
                </a:gs>
                <a:gs pos="81000">
                  <a:srgbClr val="28223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A1C3B15-4826-7B0E-7241-9C2266B6A477}"/>
              </a:ext>
            </a:extLst>
          </p:cNvPr>
          <p:cNvSpPr txBox="1"/>
          <p:nvPr/>
        </p:nvSpPr>
        <p:spPr>
          <a:xfrm>
            <a:off x="4975374" y="389907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41D2486-486E-32D6-3CF1-478AB7AE41A7}"/>
              </a:ext>
            </a:extLst>
          </p:cNvPr>
          <p:cNvGrpSpPr/>
          <p:nvPr/>
        </p:nvGrpSpPr>
        <p:grpSpPr>
          <a:xfrm>
            <a:off x="6624421" y="3012694"/>
            <a:ext cx="789572" cy="727593"/>
            <a:chOff x="6995772" y="3399839"/>
            <a:chExt cx="560866" cy="727593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31E19FF-EFB5-D660-8E5A-DAC9ACF5AB63}"/>
                </a:ext>
              </a:extLst>
            </p:cNvPr>
            <p:cNvSpPr/>
            <p:nvPr/>
          </p:nvSpPr>
          <p:spPr>
            <a:xfrm flipV="1">
              <a:off x="6995772" y="3399839"/>
              <a:ext cx="560866" cy="45720"/>
            </a:xfrm>
            <a:prstGeom prst="roundRect">
              <a:avLst>
                <a:gd name="adj" fmla="val 5901"/>
              </a:avLst>
            </a:prstGeom>
            <a:solidFill>
              <a:srgbClr val="25A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86473E8-56A9-1CFF-CB97-83E148588081}"/>
                </a:ext>
              </a:extLst>
            </p:cNvPr>
            <p:cNvCxnSpPr>
              <a:cxnSpLocks/>
            </p:cNvCxnSpPr>
            <p:nvPr/>
          </p:nvCxnSpPr>
          <p:spPr>
            <a:xfrm>
              <a:off x="7284205" y="3399874"/>
              <a:ext cx="0" cy="727558"/>
            </a:xfrm>
            <a:prstGeom prst="line">
              <a:avLst/>
            </a:prstGeom>
            <a:solidFill>
              <a:srgbClr val="EA514E"/>
            </a:solidFill>
            <a:ln w="38100">
              <a:solidFill>
                <a:srgbClr val="2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7ACD25F-19BB-821B-75F1-4D3295212F55}"/>
              </a:ext>
            </a:extLst>
          </p:cNvPr>
          <p:cNvSpPr txBox="1"/>
          <p:nvPr/>
        </p:nvSpPr>
        <p:spPr>
          <a:xfrm>
            <a:off x="6179970" y="3940996"/>
            <a:ext cx="1786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잠자리형 캔들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상승세일때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en-US" altLang="ko-KR" sz="16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하락세일때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01DA9B3-BDC4-20CD-0A22-386B946FECF1}"/>
              </a:ext>
            </a:extLst>
          </p:cNvPr>
          <p:cNvGrpSpPr/>
          <p:nvPr/>
        </p:nvGrpSpPr>
        <p:grpSpPr>
          <a:xfrm>
            <a:off x="8520478" y="3017801"/>
            <a:ext cx="789572" cy="731329"/>
            <a:chOff x="8342620" y="3399874"/>
            <a:chExt cx="560866" cy="73132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D56B685-C8C2-EBBE-E9F1-746B6448C0FB}"/>
                </a:ext>
              </a:extLst>
            </p:cNvPr>
            <p:cNvSpPr/>
            <p:nvPr/>
          </p:nvSpPr>
          <p:spPr>
            <a:xfrm flipV="1">
              <a:off x="8342620" y="4085483"/>
              <a:ext cx="560866" cy="45720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C84C70C-36C1-30D7-40F9-2419289B98DD}"/>
                </a:ext>
              </a:extLst>
            </p:cNvPr>
            <p:cNvCxnSpPr>
              <a:cxnSpLocks/>
            </p:cNvCxnSpPr>
            <p:nvPr/>
          </p:nvCxnSpPr>
          <p:spPr>
            <a:xfrm>
              <a:off x="8623053" y="3399874"/>
              <a:ext cx="0" cy="727558"/>
            </a:xfrm>
            <a:prstGeom prst="line">
              <a:avLst/>
            </a:prstGeom>
            <a:solidFill>
              <a:srgbClr val="EA514E"/>
            </a:solidFill>
            <a:ln w="38100">
              <a:solidFill>
                <a:srgbClr val="EA5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887B6A4-9CEC-4167-16C0-A82EBAFA8D2E}"/>
              </a:ext>
            </a:extLst>
          </p:cNvPr>
          <p:cNvSpPr txBox="1"/>
          <p:nvPr/>
        </p:nvSpPr>
        <p:spPr>
          <a:xfrm>
            <a:off x="7658073" y="3935925"/>
            <a:ext cx="2514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비석형 캔들</a:t>
            </a:r>
            <a:endParaRPr lang="en-US" altLang="ko-KR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하락세일때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</a:t>
            </a:r>
            <a:r>
              <a:rPr lang="en-US" altLang="ko-KR" sz="16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상승세일때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6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B8E55C-849F-4EE1-80C2-D85F5C7EFDBB}"/>
              </a:ext>
            </a:extLst>
          </p:cNvPr>
          <p:cNvSpPr txBox="1"/>
          <p:nvPr/>
        </p:nvSpPr>
        <p:spPr>
          <a:xfrm>
            <a:off x="3652061" y="5109911"/>
            <a:ext cx="4887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상승세와 하락세가 충돌하는 부분으로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추세가 변할 수 있다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151970-ED4A-4B44-AF19-FCF0E6AD407A}"/>
              </a:ext>
            </a:extLst>
          </p:cNvPr>
          <p:cNvGrpSpPr/>
          <p:nvPr/>
        </p:nvGrpSpPr>
        <p:grpSpPr>
          <a:xfrm>
            <a:off x="2458595" y="3009217"/>
            <a:ext cx="1845059" cy="1713396"/>
            <a:chOff x="1997287" y="3009217"/>
            <a:chExt cx="1845059" cy="17133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DF992B9-A851-C0B1-05E8-07B88291B82F}"/>
                </a:ext>
              </a:extLst>
            </p:cNvPr>
            <p:cNvSpPr/>
            <p:nvPr/>
          </p:nvSpPr>
          <p:spPr>
            <a:xfrm>
              <a:off x="3003687" y="3522887"/>
              <a:ext cx="838659" cy="45720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4E1DA5B-3C24-9426-38CD-63123B00BFFE}"/>
                </a:ext>
              </a:extLst>
            </p:cNvPr>
            <p:cNvCxnSpPr>
              <a:cxnSpLocks/>
            </p:cNvCxnSpPr>
            <p:nvPr/>
          </p:nvCxnSpPr>
          <p:spPr>
            <a:xfrm>
              <a:off x="3419813" y="3009217"/>
              <a:ext cx="0" cy="1096225"/>
            </a:xfrm>
            <a:prstGeom prst="line">
              <a:avLst/>
            </a:prstGeom>
            <a:solidFill>
              <a:srgbClr val="EA514E"/>
            </a:solidFill>
            <a:ln w="38100">
              <a:solidFill>
                <a:srgbClr val="EA5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2BD081-7766-F863-6E52-6E8CA9482203}"/>
                </a:ext>
              </a:extLst>
            </p:cNvPr>
            <p:cNvSpPr txBox="1"/>
            <p:nvPr/>
          </p:nvSpPr>
          <p:spPr>
            <a:xfrm>
              <a:off x="2467018" y="4384059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도지 캔들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B40DCA2-79DA-4C5F-A09D-136C5E592308}"/>
                </a:ext>
              </a:extLst>
            </p:cNvPr>
            <p:cNvSpPr/>
            <p:nvPr/>
          </p:nvSpPr>
          <p:spPr>
            <a:xfrm>
              <a:off x="1997287" y="3526817"/>
              <a:ext cx="838659" cy="45720"/>
            </a:xfrm>
            <a:prstGeom prst="roundRect">
              <a:avLst>
                <a:gd name="adj" fmla="val 5901"/>
              </a:avLst>
            </a:prstGeom>
            <a:solidFill>
              <a:srgbClr val="25A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21BB2D6-BC10-4DBF-8E36-7674E4799325}"/>
                </a:ext>
              </a:extLst>
            </p:cNvPr>
            <p:cNvCxnSpPr>
              <a:cxnSpLocks/>
            </p:cNvCxnSpPr>
            <p:nvPr/>
          </p:nvCxnSpPr>
          <p:spPr>
            <a:xfrm>
              <a:off x="2413413" y="3013147"/>
              <a:ext cx="0" cy="1096225"/>
            </a:xfrm>
            <a:prstGeom prst="line">
              <a:avLst/>
            </a:prstGeom>
            <a:solidFill>
              <a:srgbClr val="EA514E"/>
            </a:solidFill>
            <a:ln w="38100">
              <a:solidFill>
                <a:srgbClr val="2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35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07934" y="2003755"/>
            <a:ext cx="4176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 사례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EF4DDC-3B73-4A03-9D32-14291A05E06F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53F1C6B8-C233-4D67-B65E-33BA2D483970}"/>
              </a:ext>
            </a:extLst>
          </p:cNvPr>
          <p:cNvSpPr/>
          <p:nvPr/>
        </p:nvSpPr>
        <p:spPr>
          <a:xfrm>
            <a:off x="2389401" y="3938803"/>
            <a:ext cx="715999" cy="715999"/>
          </a:xfrm>
          <a:prstGeom prst="donut">
            <a:avLst>
              <a:gd name="adj" fmla="val 9409"/>
            </a:avLst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B6AA4D79-ACFB-403A-9F4E-C462A732BCD3}"/>
              </a:ext>
            </a:extLst>
          </p:cNvPr>
          <p:cNvSpPr/>
          <p:nvPr/>
        </p:nvSpPr>
        <p:spPr>
          <a:xfrm>
            <a:off x="6094934" y="2592582"/>
            <a:ext cx="715999" cy="715999"/>
          </a:xfrm>
          <a:prstGeom prst="donut">
            <a:avLst>
              <a:gd name="adj" fmla="val 9409"/>
            </a:avLst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2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309B307-A474-960E-4F35-1053983C5BBF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997515" y="2003755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1-2.2.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도지와 형태 캔들 사례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EF4DDC-3B73-4A03-9D32-14291A05E06F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53F1C6B8-C233-4D67-B65E-33BA2D483970}"/>
              </a:ext>
            </a:extLst>
          </p:cNvPr>
          <p:cNvSpPr/>
          <p:nvPr/>
        </p:nvSpPr>
        <p:spPr>
          <a:xfrm>
            <a:off x="5062263" y="5008839"/>
            <a:ext cx="715999" cy="715999"/>
          </a:xfrm>
          <a:prstGeom prst="donut">
            <a:avLst>
              <a:gd name="adj" fmla="val 9409"/>
            </a:avLst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D8CD09BB-5695-4A0E-9E11-C6D81EF8A822}"/>
              </a:ext>
            </a:extLst>
          </p:cNvPr>
          <p:cNvSpPr/>
          <p:nvPr/>
        </p:nvSpPr>
        <p:spPr>
          <a:xfrm>
            <a:off x="7660151" y="2604157"/>
            <a:ext cx="715999" cy="715999"/>
          </a:xfrm>
          <a:prstGeom prst="donut">
            <a:avLst>
              <a:gd name="adj" fmla="val 9409"/>
            </a:avLst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06E82C-2BC0-48B3-1E3D-C1076F4B55E5}"/>
              </a:ext>
            </a:extLst>
          </p:cNvPr>
          <p:cNvGrpSpPr/>
          <p:nvPr/>
        </p:nvGrpSpPr>
        <p:grpSpPr>
          <a:xfrm>
            <a:off x="2947162" y="2276966"/>
            <a:ext cx="6242026" cy="830997"/>
            <a:chOff x="2947162" y="2276966"/>
            <a:chExt cx="6242026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5622931" y="2276966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VS</a:t>
              </a:r>
              <a:endPara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162" y="2303145"/>
              <a:ext cx="667777" cy="6677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418" y="2337148"/>
              <a:ext cx="599770" cy="59977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ABF1E3-CEC8-9E60-7D9C-9BF287479801}"/>
              </a:ext>
            </a:extLst>
          </p:cNvPr>
          <p:cNvGrpSpPr/>
          <p:nvPr/>
        </p:nvGrpSpPr>
        <p:grpSpPr>
          <a:xfrm>
            <a:off x="2874736" y="3354443"/>
            <a:ext cx="7196144" cy="338554"/>
            <a:chOff x="2874736" y="3354443"/>
            <a:chExt cx="7196144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5299149" y="3354443"/>
              <a:ext cx="1593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거래 시간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4736" y="3354443"/>
              <a:ext cx="769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24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7733" y="3354443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9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~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78569B-A3C7-3BB1-1419-6AEAF4935A02}"/>
              </a:ext>
            </a:extLst>
          </p:cNvPr>
          <p:cNvGrpSpPr/>
          <p:nvPr/>
        </p:nvGrpSpPr>
        <p:grpSpPr>
          <a:xfrm>
            <a:off x="2959791" y="4294496"/>
            <a:ext cx="6757726" cy="338554"/>
            <a:chOff x="2959791" y="4294496"/>
            <a:chExt cx="6757726" cy="338554"/>
          </a:xfrm>
        </p:grpSpPr>
        <p:sp>
          <p:nvSpPr>
            <p:cNvPr id="17" name="TextBox 16"/>
            <p:cNvSpPr txBox="1"/>
            <p:nvPr/>
          </p:nvSpPr>
          <p:spPr>
            <a:xfrm>
              <a:off x="5299148" y="4294496"/>
              <a:ext cx="1593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상한가와 하한가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9791" y="4294496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없음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01983" y="4294496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최대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30%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등락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1312EC-1C88-3961-EF00-2FF1072E1CFD}"/>
              </a:ext>
            </a:extLst>
          </p:cNvPr>
          <p:cNvGrpSpPr/>
          <p:nvPr/>
        </p:nvGrpSpPr>
        <p:grpSpPr>
          <a:xfrm>
            <a:off x="2228023" y="5234548"/>
            <a:ext cx="7494305" cy="338554"/>
            <a:chOff x="2228023" y="5234548"/>
            <a:chExt cx="7494305" cy="338554"/>
          </a:xfrm>
        </p:grpSpPr>
        <p:sp>
          <p:nvSpPr>
            <p:cNvPr id="11" name="TextBox 10"/>
            <p:cNvSpPr txBox="1"/>
            <p:nvPr/>
          </p:nvSpPr>
          <p:spPr>
            <a:xfrm>
              <a:off x="5299147" y="5234548"/>
              <a:ext cx="1593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구매 단위의 차이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28023" y="5234548"/>
              <a:ext cx="2004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소수점 단위 거래 가능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97176" y="5234548"/>
              <a:ext cx="1725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주 단위 거래 가능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46878" y="1243972"/>
            <a:ext cx="5298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코인과 주식의 차이점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52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설명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947D6A-900B-7030-C9A3-E46D684035D2}"/>
              </a:ext>
            </a:extLst>
          </p:cNvPr>
          <p:cNvGrpSpPr/>
          <p:nvPr/>
        </p:nvGrpSpPr>
        <p:grpSpPr>
          <a:xfrm>
            <a:off x="2191838" y="2832544"/>
            <a:ext cx="1255699" cy="2524211"/>
            <a:chOff x="2191838" y="2832544"/>
            <a:chExt cx="1255699" cy="2524211"/>
          </a:xfrm>
        </p:grpSpPr>
        <p:sp>
          <p:nvSpPr>
            <p:cNvPr id="67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>
              <a:off x="2191838" y="2832544"/>
              <a:ext cx="304798" cy="2220320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7DD0A49-C978-BE91-7BC7-D589146CF619}"/>
                </a:ext>
              </a:extLst>
            </p:cNvPr>
            <p:cNvGrpSpPr/>
            <p:nvPr/>
          </p:nvGrpSpPr>
          <p:grpSpPr>
            <a:xfrm>
              <a:off x="2496636" y="2970814"/>
              <a:ext cx="950901" cy="2385941"/>
              <a:chOff x="2496636" y="2701487"/>
              <a:chExt cx="950901" cy="238594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31E19FF-EFB5-D660-8E5A-DAC9ACF5AB63}"/>
                  </a:ext>
                </a:extLst>
              </p:cNvPr>
              <p:cNvSpPr/>
              <p:nvPr/>
            </p:nvSpPr>
            <p:spPr>
              <a:xfrm>
                <a:off x="2691652" y="2701487"/>
                <a:ext cx="560866" cy="1600457"/>
              </a:xfrm>
              <a:prstGeom prst="roundRect">
                <a:avLst>
                  <a:gd name="adj" fmla="val 5901"/>
                </a:avLst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ACD25F-19BB-821B-75F1-4D3295212F55}"/>
                  </a:ext>
                </a:extLst>
              </p:cNvPr>
              <p:cNvSpPr txBox="1"/>
              <p:nvPr/>
            </p:nvSpPr>
            <p:spPr>
              <a:xfrm>
                <a:off x="2496636" y="4502653"/>
                <a:ext cx="950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장대 양봉</a:t>
                </a:r>
                <a:endPara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 </a:t>
                </a:r>
                <a:r>
                  <a:rPr lang="ko-KR" altLang="en-US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급등 </a:t>
                </a:r>
                <a:r>
                  <a:rPr lang="en-US" altLang="ko-KR" sz="1600" dirty="0">
                    <a:solidFill>
                      <a:srgbClr val="25A49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endPara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326087-8E3B-A57B-A839-BAECDF55EA1D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4648155" y="25269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464815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C578506-71E3-3EB9-8264-AF8A16F81905}"/>
                </a:ext>
              </a:extLst>
            </p:cNvPr>
            <p:cNvGrpSpPr/>
            <p:nvPr/>
          </p:nvGrpSpPr>
          <p:grpSpPr>
            <a:xfrm>
              <a:off x="4883194" y="2526974"/>
              <a:ext cx="1370491" cy="1600458"/>
              <a:chOff x="4883194" y="2526974"/>
              <a:chExt cx="1370491" cy="160045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FEC707F-2A36-592D-ED26-E727699B4017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D56B685-C8C2-EBBE-E9F1-746B6448C0FB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C84C70C-36C1-30D7-40F9-2419289B9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B3B01E-DBDC-9305-6E84-47ED450F7838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FF88A701-7AA2-B504-841F-E5EDEC8D0BE2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E886504F-8FCD-41CB-9082-335E254F5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6785E3-2053-6D41-1318-F4B7A78565D2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7451505" y="2539837"/>
            <a:chExt cx="1840568" cy="2609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972B19D-91A3-001D-0381-80FBB1294251}"/>
                </a:ext>
              </a:extLst>
            </p:cNvPr>
            <p:cNvGrpSpPr/>
            <p:nvPr/>
          </p:nvGrpSpPr>
          <p:grpSpPr>
            <a:xfrm rot="10800000">
              <a:off x="7686544" y="2539837"/>
              <a:ext cx="1370491" cy="1600458"/>
              <a:chOff x="4883194" y="2526974"/>
              <a:chExt cx="1370491" cy="160045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3E07F36-90B0-B5CE-3188-32AEFF856E2B}"/>
                  </a:ext>
                </a:extLst>
              </p:cNvPr>
              <p:cNvGrpSpPr/>
              <p:nvPr/>
            </p:nvGrpSpPr>
            <p:grpSpPr>
              <a:xfrm>
                <a:off x="4883194" y="2526974"/>
                <a:ext cx="560866" cy="1600458"/>
                <a:chOff x="4883194" y="2526974"/>
                <a:chExt cx="560866" cy="1600458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26872979-0421-02F8-389A-E4B1D5E6471D}"/>
                    </a:ext>
                  </a:extLst>
                </p:cNvPr>
                <p:cNvSpPr/>
                <p:nvPr/>
              </p:nvSpPr>
              <p:spPr>
                <a:xfrm>
                  <a:off x="4883194" y="2526974"/>
                  <a:ext cx="560866" cy="374976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D4B8BA7A-5DE7-B321-1128-ED05B4272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3627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F60CCFA-F49B-2029-52C2-748AFEDAA71C}"/>
                  </a:ext>
                </a:extLst>
              </p:cNvPr>
              <p:cNvGrpSpPr/>
              <p:nvPr/>
            </p:nvGrpSpPr>
            <p:grpSpPr>
              <a:xfrm>
                <a:off x="5692819" y="2526974"/>
                <a:ext cx="560866" cy="1600458"/>
                <a:chOff x="5692819" y="2526974"/>
                <a:chExt cx="560866" cy="1600458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A811CEF-5615-B979-C517-77AF4F0095CE}"/>
                    </a:ext>
                  </a:extLst>
                </p:cNvPr>
                <p:cNvSpPr/>
                <p:nvPr/>
              </p:nvSpPr>
              <p:spPr>
                <a:xfrm>
                  <a:off x="5692819" y="2526974"/>
                  <a:ext cx="560866" cy="190567"/>
                </a:xfrm>
                <a:prstGeom prst="roundRect">
                  <a:avLst>
                    <a:gd name="adj" fmla="val 5901"/>
                  </a:avLst>
                </a:prstGeom>
                <a:solidFill>
                  <a:srgbClr val="25A4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5613C8B-C3FA-51F0-2AAE-AB0F90E05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252" y="2552700"/>
                  <a:ext cx="0" cy="1574732"/>
                </a:xfrm>
                <a:prstGeom prst="line">
                  <a:avLst/>
                </a:prstGeom>
                <a:solidFill>
                  <a:srgbClr val="EA514E"/>
                </a:solidFill>
                <a:ln w="38100">
                  <a:solidFill>
                    <a:srgbClr val="25A4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7451505" y="43179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715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45554" y="2003755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1-3.1.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양봉 상세 사례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18B944-C1CB-0358-34A2-B371C372EAA4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328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5052" y="200375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71FFCC-BA3D-1EFD-7B78-00F882711240}"/>
              </a:ext>
            </a:extLst>
          </p:cNvPr>
          <p:cNvGrpSpPr/>
          <p:nvPr/>
        </p:nvGrpSpPr>
        <p:grpSpPr>
          <a:xfrm>
            <a:off x="5175716" y="2852774"/>
            <a:ext cx="1840568" cy="2622021"/>
            <a:chOff x="5175716" y="2852774"/>
            <a:chExt cx="1840568" cy="26220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87B6A4-9CEC-4167-16C0-A82EBAFA8D2E}"/>
                </a:ext>
              </a:extLst>
            </p:cNvPr>
            <p:cNvSpPr txBox="1"/>
            <p:nvPr/>
          </p:nvSpPr>
          <p:spPr>
            <a:xfrm>
              <a:off x="5175716" y="4643798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FEC707F-2A36-592D-ED26-E727699B4017}"/>
                </a:ext>
              </a:extLst>
            </p:cNvPr>
            <p:cNvGrpSpPr/>
            <p:nvPr/>
          </p:nvGrpSpPr>
          <p:grpSpPr>
            <a:xfrm>
              <a:off x="5410755" y="2852774"/>
              <a:ext cx="560866" cy="1600458"/>
              <a:chOff x="4883194" y="2526974"/>
              <a:chExt cx="560866" cy="160045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D56B685-C8C2-EBBE-E9F1-746B6448C0FB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C84C70C-36C1-30D7-40F9-2419289B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0B3B01E-DBDC-9305-6E84-47ED450F7838}"/>
                </a:ext>
              </a:extLst>
            </p:cNvPr>
            <p:cNvGrpSpPr/>
            <p:nvPr/>
          </p:nvGrpSpPr>
          <p:grpSpPr>
            <a:xfrm>
              <a:off x="6220380" y="2852774"/>
              <a:ext cx="560866" cy="1600458"/>
              <a:chOff x="5692819" y="2526974"/>
              <a:chExt cx="560866" cy="1600458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FF88A701-7AA2-B504-841F-E5EDEC8D0BE2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886504F-8FCD-41CB-9082-335E254F5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B96DDA-84B3-325E-18A9-473F87943460}"/>
              </a:ext>
            </a:extLst>
          </p:cNvPr>
          <p:cNvGrpSpPr/>
          <p:nvPr/>
        </p:nvGrpSpPr>
        <p:grpSpPr>
          <a:xfrm>
            <a:off x="8159594" y="2859205"/>
            <a:ext cx="1840568" cy="2609158"/>
            <a:chOff x="8159594" y="2859205"/>
            <a:chExt cx="1840568" cy="26091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3E07F36-90B0-B5CE-3188-32AEFF856E2B}"/>
                </a:ext>
              </a:extLst>
            </p:cNvPr>
            <p:cNvGrpSpPr/>
            <p:nvPr/>
          </p:nvGrpSpPr>
          <p:grpSpPr>
            <a:xfrm rot="10800000">
              <a:off x="9204258" y="2859205"/>
              <a:ext cx="560866" cy="1600458"/>
              <a:chOff x="4883194" y="2526974"/>
              <a:chExt cx="560866" cy="160045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26872979-0421-02F8-389A-E4B1D5E6471D}"/>
                  </a:ext>
                </a:extLst>
              </p:cNvPr>
              <p:cNvSpPr/>
              <p:nvPr/>
            </p:nvSpPr>
            <p:spPr>
              <a:xfrm>
                <a:off x="4883194" y="2526974"/>
                <a:ext cx="560866" cy="374976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4B8BA7A-5DE7-B321-1128-ED05B4272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3627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60CCFA-F49B-2029-52C2-748AFEDAA71C}"/>
                </a:ext>
              </a:extLst>
            </p:cNvPr>
            <p:cNvGrpSpPr/>
            <p:nvPr/>
          </p:nvGrpSpPr>
          <p:grpSpPr>
            <a:xfrm rot="10800000">
              <a:off x="8394633" y="2859205"/>
              <a:ext cx="560866" cy="1600458"/>
              <a:chOff x="5692819" y="2526974"/>
              <a:chExt cx="560866" cy="160045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A811CEF-5615-B979-C517-77AF4F0095CE}"/>
                  </a:ext>
                </a:extLst>
              </p:cNvPr>
              <p:cNvSpPr/>
              <p:nvPr/>
            </p:nvSpPr>
            <p:spPr>
              <a:xfrm>
                <a:off x="5692819" y="2526974"/>
                <a:ext cx="560866" cy="190567"/>
              </a:xfrm>
              <a:prstGeom prst="roundRect">
                <a:avLst>
                  <a:gd name="adj" fmla="val 5901"/>
                </a:avLst>
              </a:prstGeom>
              <a:solidFill>
                <a:srgbClr val="EA5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B5613C8B-C3FA-51F0-2AAE-AB0F90E05D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252" y="2552700"/>
                <a:ext cx="0" cy="1574732"/>
              </a:xfrm>
              <a:prstGeom prst="line">
                <a:avLst/>
              </a:prstGeom>
              <a:solidFill>
                <a:srgbClr val="EA514E"/>
              </a:solidFill>
              <a:ln w="38100">
                <a:solidFill>
                  <a:srgbClr val="EA5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0C50D8-14BF-C1C0-EBE9-6FBE358DD30B}"/>
                </a:ext>
              </a:extLst>
            </p:cNvPr>
            <p:cNvSpPr txBox="1"/>
            <p:nvPr/>
          </p:nvSpPr>
          <p:spPr>
            <a:xfrm>
              <a:off x="8159594" y="4637366"/>
              <a:ext cx="1840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역망치형 캔들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하락세일때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 </a:t>
              </a:r>
              <a:r>
                <a:rPr lang="en-US" altLang="ko-KR" sz="1600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상승세일때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EE173F-775E-8030-0F17-CAB5A2E60957}"/>
              </a:ext>
            </a:extLst>
          </p:cNvPr>
          <p:cNvGrpSpPr/>
          <p:nvPr/>
        </p:nvGrpSpPr>
        <p:grpSpPr>
          <a:xfrm>
            <a:off x="2191838" y="2508705"/>
            <a:ext cx="1255698" cy="2848050"/>
            <a:chOff x="2191838" y="2508705"/>
            <a:chExt cx="1255698" cy="284805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31E19FF-EFB5-D660-8E5A-DAC9ACF5AB63}"/>
                </a:ext>
              </a:extLst>
            </p:cNvPr>
            <p:cNvSpPr/>
            <p:nvPr/>
          </p:nvSpPr>
          <p:spPr>
            <a:xfrm>
              <a:off x="2691652" y="2970814"/>
              <a:ext cx="560866" cy="1600457"/>
            </a:xfrm>
            <a:prstGeom prst="roundRect">
              <a:avLst>
                <a:gd name="adj" fmla="val 5901"/>
              </a:avLst>
            </a:prstGeom>
            <a:solidFill>
              <a:srgbClr val="EA5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ACD25F-19BB-821B-75F1-4D3295212F55}"/>
                </a:ext>
              </a:extLst>
            </p:cNvPr>
            <p:cNvSpPr txBox="1"/>
            <p:nvPr/>
          </p:nvSpPr>
          <p:spPr>
            <a:xfrm>
              <a:off x="2496635" y="4771980"/>
              <a:ext cx="950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장대 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음봉</a:t>
              </a:r>
              <a:endPara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 </a:t>
              </a:r>
              <a:r>
                <a:rPr lang="ko-KR" altLang="en-US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급락 </a:t>
              </a:r>
              <a:r>
                <a:rPr lang="en-US" altLang="ko-KR" sz="1600" dirty="0">
                  <a:solidFill>
                    <a:srgbClr val="EA514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" name="화살표: 위쪽 3">
              <a:extLst>
                <a:ext uri="{FF2B5EF4-FFF2-40B4-BE49-F238E27FC236}">
                  <a16:creationId xmlns:a16="http://schemas.microsoft.com/office/drawing/2014/main" id="{8B0DBCD1-14B7-BF6F-FEF8-48EC9D11C7AC}"/>
                </a:ext>
              </a:extLst>
            </p:cNvPr>
            <p:cNvSpPr/>
            <p:nvPr/>
          </p:nvSpPr>
          <p:spPr>
            <a:xfrm rot="10800000">
              <a:off x="2191838" y="2508705"/>
              <a:ext cx="304798" cy="2220320"/>
            </a:xfrm>
            <a:prstGeom prst="upArrow">
              <a:avLst/>
            </a:prstGeom>
            <a:gradFill>
              <a:gsLst>
                <a:gs pos="0">
                  <a:srgbClr val="EA514E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658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526975"/>
            <a:ext cx="9642584" cy="3273618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캔들 차트 용어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492842" y="2003755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1-4.1.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음봉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사례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C77D72-33CC-DA27-B8A0-6E44464F2FE9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302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267352" y="2003755"/>
            <a:ext cx="5657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2-0.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Moving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6174951" y="4233055"/>
            <a:ext cx="3358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일정 기간 내 주가의 산술 평균 값인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주가 이동 평균을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차례로 연결해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만든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2857176" y="4923040"/>
            <a:ext cx="1480568" cy="338554"/>
            <a:chOff x="5354425" y="4709387"/>
            <a:chExt cx="148056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8C4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637229" y="4709387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2866572" y="4356166"/>
            <a:ext cx="1464539" cy="338554"/>
            <a:chOff x="5354425" y="5161209"/>
            <a:chExt cx="1464539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653259" y="5161209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889364-9048-9E19-D51F-727299F71F89}"/>
              </a:ext>
            </a:extLst>
          </p:cNvPr>
          <p:cNvSpPr txBox="1"/>
          <p:nvPr/>
        </p:nvSpPr>
        <p:spPr>
          <a:xfrm>
            <a:off x="6351281" y="4902318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최신 트렌드 미 반영</a:t>
            </a:r>
            <a:r>
              <a:rPr lang="en-US" altLang="ko-KR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평균에 대한 움직임만 명시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CB4D2-9DAF-D9C3-F8A9-1946932EFF8D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5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2149258" y="2003755"/>
            <a:ext cx="78935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지수 이동 평균선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EMA,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Exponential Moving Average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46CF7-B50C-04E6-8738-E72218E8E209}"/>
              </a:ext>
            </a:extLst>
          </p:cNvPr>
          <p:cNvSpPr txBox="1"/>
          <p:nvPr/>
        </p:nvSpPr>
        <p:spPr>
          <a:xfrm>
            <a:off x="5576925" y="4388623"/>
            <a:ext cx="489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한계점을 보완하고자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최근의 데이터에 더 높은 가중치를 두어 </a:t>
            </a:r>
            <a:r>
              <a:rPr lang="ko-KR" altLang="en-US" sz="1600" dirty="0">
                <a:solidFill>
                  <a:srgbClr val="4369D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평균값을 계산한 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7A54C0-3F0E-190A-EF50-2C8F727AD817}"/>
              </a:ext>
            </a:extLst>
          </p:cNvPr>
          <p:cNvGrpSpPr/>
          <p:nvPr/>
        </p:nvGrpSpPr>
        <p:grpSpPr>
          <a:xfrm>
            <a:off x="2630457" y="4742883"/>
            <a:ext cx="1539078" cy="338554"/>
            <a:chOff x="5354425" y="4709387"/>
            <a:chExt cx="1539078" cy="33855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5834E2D-2669-152A-0502-DCE5ADE08B7D}"/>
                </a:ext>
              </a:extLst>
            </p:cNvPr>
            <p:cNvSpPr/>
            <p:nvPr/>
          </p:nvSpPr>
          <p:spPr>
            <a:xfrm>
              <a:off x="5354425" y="4737262"/>
              <a:ext cx="282804" cy="282804"/>
            </a:xfrm>
            <a:prstGeom prst="roundRect">
              <a:avLst/>
            </a:prstGeom>
            <a:solidFill>
              <a:srgbClr val="1E3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0D7A2E-9A7B-5A53-1278-D0F4CF0489A2}"/>
                </a:ext>
              </a:extLst>
            </p:cNvPr>
            <p:cNvSpPr txBox="1"/>
            <p:nvPr/>
          </p:nvSpPr>
          <p:spPr>
            <a:xfrm>
              <a:off x="5578719" y="4709387"/>
              <a:ext cx="1314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60AD6-84D0-CDF9-4AE7-CAB192C68B48}"/>
              </a:ext>
            </a:extLst>
          </p:cNvPr>
          <p:cNvGrpSpPr/>
          <p:nvPr/>
        </p:nvGrpSpPr>
        <p:grpSpPr>
          <a:xfrm>
            <a:off x="2630457" y="4304034"/>
            <a:ext cx="1523048" cy="338554"/>
            <a:chOff x="5354425" y="5161209"/>
            <a:chExt cx="1523048" cy="33855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78002E-15AF-0754-89E6-A4594747873B}"/>
                </a:ext>
              </a:extLst>
            </p:cNvPr>
            <p:cNvSpPr/>
            <p:nvPr/>
          </p:nvSpPr>
          <p:spPr>
            <a:xfrm>
              <a:off x="5354425" y="5189084"/>
              <a:ext cx="282804" cy="282804"/>
            </a:xfrm>
            <a:prstGeom prst="roundRect">
              <a:avLst/>
            </a:prstGeom>
            <a:solidFill>
              <a:srgbClr val="A26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18D88-BEE8-4572-35C5-BD9BD4F0F2C4}"/>
                </a:ext>
              </a:extLst>
            </p:cNvPr>
            <p:cNvSpPr txBox="1"/>
            <p:nvPr/>
          </p:nvSpPr>
          <p:spPr>
            <a:xfrm>
              <a:off x="5594750" y="5161209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EMA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 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CB2928-2F29-3541-5413-40B011A3CB42}"/>
              </a:ext>
            </a:extLst>
          </p:cNvPr>
          <p:cNvSpPr txBox="1"/>
          <p:nvPr/>
        </p:nvSpPr>
        <p:spPr>
          <a:xfrm>
            <a:off x="5841431" y="5043466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평균을 낼 때 최근의 데이터의 비중을 더 높인 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D2DF0-D5E3-23EC-3768-FF032BF2222A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9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03511" y="2003755"/>
            <a:ext cx="37850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2-2. MA,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EMA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상세 설명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368B6F6-04DB-DAA0-ECD5-0205D02720C1}"/>
              </a:ext>
            </a:extLst>
          </p:cNvPr>
          <p:cNvGraphicFramePr>
            <a:graphicFrameLocks noGrp="1"/>
          </p:cNvGraphicFramePr>
          <p:nvPr/>
        </p:nvGraphicFramePr>
        <p:xfrm>
          <a:off x="2197163" y="3333655"/>
          <a:ext cx="779767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70">
                  <a:extLst>
                    <a:ext uri="{9D8B030D-6E8A-4147-A177-3AD203B41FA5}">
                      <a16:colId xmlns:a16="http://schemas.microsoft.com/office/drawing/2014/main" val="3503922987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398605815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3666240312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753825764"/>
                    </a:ext>
                  </a:extLst>
                </a:gridCol>
                <a:gridCol w="1641776">
                  <a:extLst>
                    <a:ext uri="{9D8B030D-6E8A-4147-A177-3AD203B41FA5}">
                      <a16:colId xmlns:a16="http://schemas.microsoft.com/office/drawing/2014/main" val="1643142580"/>
                    </a:ext>
                  </a:extLst>
                </a:gridCol>
              </a:tblGrid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단기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15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5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82335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중기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60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120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13430"/>
                  </a:ext>
                </a:extLst>
              </a:tr>
              <a:tr h="29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장기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180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3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200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05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299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일선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68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849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EC85F7-97A9-7C3C-8A59-4C7EF615789A}"/>
              </a:ext>
            </a:extLst>
          </p:cNvPr>
          <p:cNvSpPr txBox="1"/>
          <p:nvPr/>
        </p:nvSpPr>
        <p:spPr>
          <a:xfrm>
            <a:off x="4092888" y="4505169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MA, EMA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중기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장기 세가지로 구분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하며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필요에 의해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수치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변경이 가능하다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91E23E63-C0B7-8B0A-86CC-E4FBC570EBCC}"/>
              </a:ext>
            </a:extLst>
          </p:cNvPr>
          <p:cNvSpPr/>
          <p:nvPr/>
        </p:nvSpPr>
        <p:spPr>
          <a:xfrm rot="10800000">
            <a:off x="1798730" y="3144908"/>
            <a:ext cx="304798" cy="1112520"/>
          </a:xfrm>
          <a:prstGeom prst="upArrow">
            <a:avLst/>
          </a:prstGeom>
          <a:gradFill>
            <a:gsLst>
              <a:gs pos="0">
                <a:srgbClr val="C55A11"/>
              </a:gs>
              <a:gs pos="88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E5E1A-EDF3-F814-66B8-86CACEB816D9}"/>
              </a:ext>
            </a:extLst>
          </p:cNvPr>
          <p:cNvSpPr txBox="1"/>
          <p:nvPr/>
        </p:nvSpPr>
        <p:spPr>
          <a:xfrm>
            <a:off x="1304698" y="359305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구분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4B5FCA6A-40FA-1104-1D2A-A13BAB63F05B}"/>
              </a:ext>
            </a:extLst>
          </p:cNvPr>
          <p:cNvSpPr/>
          <p:nvPr/>
        </p:nvSpPr>
        <p:spPr>
          <a:xfrm rot="5400000">
            <a:off x="5943601" y="-501318"/>
            <a:ext cx="304798" cy="7305421"/>
          </a:xfrm>
          <a:prstGeom prst="upArrow">
            <a:avLst/>
          </a:prstGeom>
          <a:gradFill>
            <a:gsLst>
              <a:gs pos="0">
                <a:srgbClr val="6656A0"/>
              </a:gs>
              <a:gs pos="10000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3DB23-89E0-F283-E876-45D657505AC2}"/>
              </a:ext>
            </a:extLst>
          </p:cNvPr>
          <p:cNvSpPr txBox="1"/>
          <p:nvPr/>
        </p:nvSpPr>
        <p:spPr>
          <a:xfrm>
            <a:off x="5825733" y="269726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수치</a:t>
            </a:r>
            <a:endParaRPr lang="ko-KR" altLang="en-US" sz="1600" dirty="0">
              <a:solidFill>
                <a:srgbClr val="4369D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F7FF5-6022-3A77-82EB-DD0D676E0F51}"/>
              </a:ext>
            </a:extLst>
          </p:cNvPr>
          <p:cNvSpPr txBox="1"/>
          <p:nvPr/>
        </p:nvSpPr>
        <p:spPr>
          <a:xfrm>
            <a:off x="4380626" y="5174103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이평선들은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밀집과 분산을 반복한다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5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65024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84549" y="2003755"/>
            <a:ext cx="1822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E6302-A424-0EA3-DF78-76D9A435627A}"/>
              </a:ext>
            </a:extLst>
          </p:cNvPr>
          <p:cNvSpPr txBox="1"/>
          <p:nvPr/>
        </p:nvSpPr>
        <p:spPr>
          <a:xfrm>
            <a:off x="6096000" y="4611638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각각의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밀집된 상태에서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우선으로 위로 상승하기 시작하는 구간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6D7AA8-DEAF-4849-8D8E-261289B61471}"/>
              </a:ext>
            </a:extLst>
          </p:cNvPr>
          <p:cNvGrpSpPr/>
          <p:nvPr/>
        </p:nvGrpSpPr>
        <p:grpSpPr>
          <a:xfrm>
            <a:off x="1678982" y="2819349"/>
            <a:ext cx="2996800" cy="945398"/>
            <a:chOff x="1678982" y="3142735"/>
            <a:chExt cx="2996800" cy="94539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6886F94-E228-C590-102D-9077600CD039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1678982" y="4087174"/>
              <a:ext cx="2616928" cy="959"/>
            </a:xfrm>
            <a:prstGeom prst="line">
              <a:avLst/>
            </a:prstGeom>
            <a:ln w="57150">
              <a:solidFill>
                <a:srgbClr val="F154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159942-478D-1E32-A648-B50D314BF969}"/>
                </a:ext>
              </a:extLst>
            </p:cNvPr>
            <p:cNvSpPr txBox="1"/>
            <p:nvPr/>
          </p:nvSpPr>
          <p:spPr>
            <a:xfrm rot="19800000">
              <a:off x="4087159" y="3142735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5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1A1035-B6B7-4529-B413-EF91F21CD126}"/>
              </a:ext>
            </a:extLst>
          </p:cNvPr>
          <p:cNvGrpSpPr/>
          <p:nvPr/>
        </p:nvGrpSpPr>
        <p:grpSpPr>
          <a:xfrm>
            <a:off x="1793839" y="2989630"/>
            <a:ext cx="3080555" cy="967840"/>
            <a:chOff x="1793839" y="3313016"/>
            <a:chExt cx="3080555" cy="96784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105E186-F826-9C73-E6D6-21E1E82EB2E4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1793839" y="4279897"/>
              <a:ext cx="2616928" cy="959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789AF2-5B7A-C944-3F94-6C712CDC54D6}"/>
                </a:ext>
              </a:extLst>
            </p:cNvPr>
            <p:cNvSpPr txBox="1"/>
            <p:nvPr/>
          </p:nvSpPr>
          <p:spPr>
            <a:xfrm rot="19800000">
              <a:off x="4196003" y="3313016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E10154-1B39-48A5-A8C4-8E2574343096}"/>
              </a:ext>
            </a:extLst>
          </p:cNvPr>
          <p:cNvGrpSpPr/>
          <p:nvPr/>
        </p:nvGrpSpPr>
        <p:grpSpPr>
          <a:xfrm>
            <a:off x="1903313" y="3178246"/>
            <a:ext cx="3107476" cy="975054"/>
            <a:chOff x="1903313" y="3501632"/>
            <a:chExt cx="3107476" cy="97505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C4B92C7-5030-756C-7A86-9F2A7B36C868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1903313" y="4475727"/>
              <a:ext cx="2616928" cy="959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B284CF-DA2F-2F14-49B6-85CAC87965AF}"/>
                </a:ext>
              </a:extLst>
            </p:cNvPr>
            <p:cNvSpPr txBox="1"/>
            <p:nvPr/>
          </p:nvSpPr>
          <p:spPr>
            <a:xfrm rot="19800000">
              <a:off x="4303544" y="3501632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B4FFAB9-B0B0-4101-BA8A-B506AE8960CB}"/>
              </a:ext>
            </a:extLst>
          </p:cNvPr>
          <p:cNvGrpSpPr/>
          <p:nvPr/>
        </p:nvGrpSpPr>
        <p:grpSpPr>
          <a:xfrm>
            <a:off x="2015478" y="3370519"/>
            <a:ext cx="3114954" cy="977057"/>
            <a:chOff x="2015478" y="3693905"/>
            <a:chExt cx="3114954" cy="97705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1338247-08DD-4079-6D73-F2E911D3B7CD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2015478" y="4670003"/>
              <a:ext cx="2616928" cy="95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9BC22F-4072-A1FA-9B37-647D5109CC4A}"/>
                </a:ext>
              </a:extLst>
            </p:cNvPr>
            <p:cNvSpPr txBox="1"/>
            <p:nvPr/>
          </p:nvSpPr>
          <p:spPr>
            <a:xfrm rot="19800000">
              <a:off x="4415172" y="3693905"/>
              <a:ext cx="715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60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80CE59B-91EB-4328-B417-8C08699CEF73}"/>
              </a:ext>
            </a:extLst>
          </p:cNvPr>
          <p:cNvGrpSpPr/>
          <p:nvPr/>
        </p:nvGrpSpPr>
        <p:grpSpPr>
          <a:xfrm>
            <a:off x="2127643" y="3549966"/>
            <a:ext cx="3170292" cy="991885"/>
            <a:chOff x="2127643" y="3873352"/>
            <a:chExt cx="3170292" cy="991885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D5D2520-2AB3-D181-5F92-19842E832FD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2127643" y="4864278"/>
              <a:ext cx="2616928" cy="95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622927-9E75-1F94-58FC-56B6030ABA35}"/>
                </a:ext>
              </a:extLst>
            </p:cNvPr>
            <p:cNvSpPr txBox="1"/>
            <p:nvPr/>
          </p:nvSpPr>
          <p:spPr>
            <a:xfrm rot="19800000">
              <a:off x="4523364" y="3873352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120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53971F7-9BE8-4B60-A2BA-F4992CEF8520}"/>
              </a:ext>
            </a:extLst>
          </p:cNvPr>
          <p:cNvGrpSpPr/>
          <p:nvPr/>
        </p:nvGrpSpPr>
        <p:grpSpPr>
          <a:xfrm>
            <a:off x="2257741" y="3769272"/>
            <a:ext cx="3194337" cy="991885"/>
            <a:chOff x="2127643" y="3873352"/>
            <a:chExt cx="3194337" cy="991885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91FF536-8FC9-4F66-955E-147331E5C914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2127643" y="4864278"/>
              <a:ext cx="2616928" cy="959"/>
            </a:xfrm>
            <a:prstGeom prst="line">
              <a:avLst/>
            </a:prstGeom>
            <a:ln w="57150">
              <a:solidFill>
                <a:srgbClr val="FBD2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CAB037-C8CC-43A2-B85B-2335CE378526}"/>
                </a:ext>
              </a:extLst>
            </p:cNvPr>
            <p:cNvSpPr txBox="1"/>
            <p:nvPr/>
          </p:nvSpPr>
          <p:spPr>
            <a:xfrm rot="19800000">
              <a:off x="4499319" y="3873352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pic>
        <p:nvPicPr>
          <p:cNvPr id="36" name="그래픽 35" descr="시계 방향으로 굽은 줄 화살표 단색으로 채워진">
            <a:extLst>
              <a:ext uri="{FF2B5EF4-FFF2-40B4-BE49-F238E27FC236}">
                <a16:creationId xmlns:a16="http://schemas.microsoft.com/office/drawing/2014/main" id="{3C27F499-B180-41AF-AD64-16DF3E8E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8045" flipH="1">
            <a:off x="5114199" y="3045294"/>
            <a:ext cx="1317376" cy="15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01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14067" y="2003755"/>
            <a:ext cx="276389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2-3.1.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F16EA9-87F7-5B2A-3403-66BC1AD67D5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891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701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파악 기본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5172528" y="2003755"/>
            <a:ext cx="184698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613ABB-862A-DD41-F6E3-A38B348176F7}"/>
              </a:ext>
            </a:extLst>
          </p:cNvPr>
          <p:cNvSpPr txBox="1"/>
          <p:nvPr/>
        </p:nvSpPr>
        <p:spPr>
          <a:xfrm>
            <a:off x="6070380" y="4646737"/>
            <a:ext cx="4426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각각의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밀집된 상태에서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</a:t>
            </a:r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우선으로 아래로 하락하기 시작하는 구간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96FF0C-6589-4A4A-B0BB-7563CB077790}"/>
              </a:ext>
            </a:extLst>
          </p:cNvPr>
          <p:cNvGrpSpPr/>
          <p:nvPr/>
        </p:nvGrpSpPr>
        <p:grpSpPr>
          <a:xfrm>
            <a:off x="2056402" y="3357370"/>
            <a:ext cx="3158332" cy="1012602"/>
            <a:chOff x="2056402" y="3357370"/>
            <a:chExt cx="3158332" cy="101260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FEB7948-BD64-D82E-B00A-DA66394EC939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2056402" y="3357370"/>
              <a:ext cx="2616928" cy="959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123DD-F91C-48C3-087D-A4CED39A95EB}"/>
                </a:ext>
              </a:extLst>
            </p:cNvPr>
            <p:cNvSpPr txBox="1"/>
            <p:nvPr/>
          </p:nvSpPr>
          <p:spPr>
            <a:xfrm rot="1800000">
              <a:off x="4440163" y="4062195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120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8FDAD6-2804-42FF-AAFA-2554F2B2819C}"/>
              </a:ext>
            </a:extLst>
          </p:cNvPr>
          <p:cNvGrpSpPr/>
          <p:nvPr/>
        </p:nvGrpSpPr>
        <p:grpSpPr>
          <a:xfrm>
            <a:off x="1946927" y="3553203"/>
            <a:ext cx="3102995" cy="997773"/>
            <a:chOff x="1946927" y="3553203"/>
            <a:chExt cx="3102995" cy="9977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A5BD71E-0B00-0CCC-B626-9072D0F8A508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1946927" y="3553203"/>
              <a:ext cx="2616928" cy="95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E0587B-EC75-94A4-79BE-E3DC0215E1CF}"/>
                </a:ext>
              </a:extLst>
            </p:cNvPr>
            <p:cNvSpPr txBox="1"/>
            <p:nvPr/>
          </p:nvSpPr>
          <p:spPr>
            <a:xfrm rot="1800000">
              <a:off x="4334662" y="4243199"/>
              <a:ext cx="715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60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23CE77-0ADF-4359-BB77-7097A2560FE9}"/>
              </a:ext>
            </a:extLst>
          </p:cNvPr>
          <p:cNvGrpSpPr/>
          <p:nvPr/>
        </p:nvGrpSpPr>
        <p:grpSpPr>
          <a:xfrm>
            <a:off x="1832072" y="3745924"/>
            <a:ext cx="3095516" cy="995768"/>
            <a:chOff x="1832072" y="3745924"/>
            <a:chExt cx="3095516" cy="995768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E0D6466-E43B-F07F-2237-E57D84D69B0E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1832072" y="3745924"/>
              <a:ext cx="2616928" cy="959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654C19-1363-09E0-06F5-2914713E76CD}"/>
                </a:ext>
              </a:extLst>
            </p:cNvPr>
            <p:cNvSpPr txBox="1"/>
            <p:nvPr/>
          </p:nvSpPr>
          <p:spPr>
            <a:xfrm rot="1800000">
              <a:off x="4220343" y="4433915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5F970C-A5FA-4BDA-889F-ED997D8BD9C1}"/>
              </a:ext>
            </a:extLst>
          </p:cNvPr>
          <p:cNvGrpSpPr/>
          <p:nvPr/>
        </p:nvGrpSpPr>
        <p:grpSpPr>
          <a:xfrm>
            <a:off x="1719905" y="3940199"/>
            <a:ext cx="3068596" cy="988557"/>
            <a:chOff x="1719905" y="3940199"/>
            <a:chExt cx="3068596" cy="988557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3A314C2-B6CE-BCF5-EF0A-107D12933D65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1719905" y="3940199"/>
              <a:ext cx="2616928" cy="959"/>
            </a:xfrm>
            <a:prstGeom prst="line">
              <a:avLst/>
            </a:prstGeom>
            <a:ln w="571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7807E3-9265-1819-0B92-FD765335D2F9}"/>
                </a:ext>
              </a:extLst>
            </p:cNvPr>
            <p:cNvSpPr txBox="1"/>
            <p:nvPr/>
          </p:nvSpPr>
          <p:spPr>
            <a:xfrm rot="1800000">
              <a:off x="4110110" y="4620979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447897-CB0F-4333-9386-7E6C15858017}"/>
              </a:ext>
            </a:extLst>
          </p:cNvPr>
          <p:cNvGrpSpPr/>
          <p:nvPr/>
        </p:nvGrpSpPr>
        <p:grpSpPr>
          <a:xfrm>
            <a:off x="1607743" y="4134476"/>
            <a:ext cx="3033319" cy="994568"/>
            <a:chOff x="1607743" y="4134476"/>
            <a:chExt cx="3033319" cy="99456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6A5265E-82EF-80F4-05FF-74DE0F6B661C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1607743" y="4134476"/>
              <a:ext cx="2616928" cy="959"/>
            </a:xfrm>
            <a:prstGeom prst="line">
              <a:avLst/>
            </a:prstGeom>
            <a:ln w="57150">
              <a:solidFill>
                <a:srgbClr val="F154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103BDB-016B-A1A6-4EDA-326F19849E9F}"/>
                </a:ext>
              </a:extLst>
            </p:cNvPr>
            <p:cNvSpPr txBox="1"/>
            <p:nvPr/>
          </p:nvSpPr>
          <p:spPr>
            <a:xfrm rot="1800000">
              <a:off x="4054042" y="4821267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5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672DD5-00E3-4B69-B094-FD10ABCE875B}"/>
              </a:ext>
            </a:extLst>
          </p:cNvPr>
          <p:cNvGrpSpPr/>
          <p:nvPr/>
        </p:nvGrpSpPr>
        <p:grpSpPr>
          <a:xfrm>
            <a:off x="2197651" y="3175233"/>
            <a:ext cx="3182377" cy="1012602"/>
            <a:chOff x="2197651" y="3175233"/>
            <a:chExt cx="3182377" cy="1012602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67151A6-1A9B-49B0-875E-96AEE3773257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2197651" y="3175233"/>
              <a:ext cx="2616928" cy="959"/>
            </a:xfrm>
            <a:prstGeom prst="line">
              <a:avLst/>
            </a:prstGeom>
            <a:ln w="57150">
              <a:solidFill>
                <a:srgbClr val="FBD2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B69425-6716-4824-9DA3-DE41C05A21BC}"/>
                </a:ext>
              </a:extLst>
            </p:cNvPr>
            <p:cNvSpPr txBox="1"/>
            <p:nvPr/>
          </p:nvSpPr>
          <p:spPr>
            <a:xfrm rot="1800000">
              <a:off x="4557367" y="3880058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200</a:t>
              </a:r>
              <a:r>
                <a:rPr lang="ko-KR" altLang="en-US" sz="1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일선</a:t>
              </a:r>
            </a:p>
          </p:txBody>
        </p:sp>
      </p:grpSp>
      <p:pic>
        <p:nvPicPr>
          <p:cNvPr id="43" name="그래픽 42" descr="시계 방향으로 굽은 줄 화살표 단색으로 채워진">
            <a:extLst>
              <a:ext uri="{FF2B5EF4-FFF2-40B4-BE49-F238E27FC236}">
                <a16:creationId xmlns:a16="http://schemas.microsoft.com/office/drawing/2014/main" id="{707AF04F-498B-4990-94DC-73C7CB577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68173">
            <a:off x="4925169" y="3247450"/>
            <a:ext cx="1276753" cy="15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2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D7923-EACF-F66C-3C26-F6EE08634A11}"/>
              </a:ext>
            </a:extLst>
          </p:cNvPr>
          <p:cNvGrpSpPr/>
          <p:nvPr/>
        </p:nvGrpSpPr>
        <p:grpSpPr>
          <a:xfrm>
            <a:off x="199198" y="2276966"/>
            <a:ext cx="6177876" cy="3296136"/>
            <a:chOff x="199198" y="2276966"/>
            <a:chExt cx="6177876" cy="3296136"/>
          </a:xfrm>
        </p:grpSpPr>
        <p:grpSp>
          <p:nvGrpSpPr>
            <p:cNvPr id="4" name="그룹 3"/>
            <p:cNvGrpSpPr/>
            <p:nvPr/>
          </p:nvGrpSpPr>
          <p:grpSpPr>
            <a:xfrm>
              <a:off x="2420221" y="2276966"/>
              <a:ext cx="1593707" cy="3296136"/>
              <a:chOff x="5299147" y="2276966"/>
              <a:chExt cx="1593707" cy="32961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2931" y="2276966"/>
                <a:ext cx="9092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dirty="0">
                    <a:gradFill>
                      <a:gsLst>
                        <a:gs pos="100000">
                          <a:srgbClr val="1B1F24"/>
                        </a:gs>
                        <a:gs pos="0">
                          <a:srgbClr val="2A2342"/>
                        </a:gs>
                      </a:gsLst>
                      <a:lin ang="5400000" scaled="1"/>
                    </a:gra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VS</a:t>
                </a:r>
                <a:endParaRPr lang="ko-KR" altLang="en-US" sz="48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99149" y="3354443"/>
                <a:ext cx="15937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거래 시간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99148" y="4294496"/>
                <a:ext cx="1593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상한가와 하한가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99147" y="5234548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구매 단위의 차이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99198" y="2303145"/>
              <a:ext cx="2004075" cy="3269957"/>
              <a:chOff x="2228023" y="2303145"/>
              <a:chExt cx="2004075" cy="326995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162" y="2303145"/>
                <a:ext cx="667777" cy="667777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874736" y="3354443"/>
                <a:ext cx="76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24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시간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959791" y="4294496"/>
                <a:ext cx="540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없음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228023" y="5234548"/>
                <a:ext cx="20040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소수점 단위 거래 가능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4013927" y="2337148"/>
              <a:ext cx="2363147" cy="3235954"/>
              <a:chOff x="7707733" y="2337148"/>
              <a:chExt cx="2363147" cy="323595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418" y="2337148"/>
                <a:ext cx="599770" cy="59977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707733" y="3354443"/>
                <a:ext cx="2363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9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~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오후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시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분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001983" y="4294496"/>
                <a:ext cx="17155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 최대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30%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등락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997176" y="5234548"/>
                <a:ext cx="1725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주 단위 거래 가능</a:t>
                </a: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5471471" y="1243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4628" y="3289177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잠든 때를</a:t>
            </a:r>
            <a:endParaRPr lang="en-US" altLang="ko-KR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신경 쓰지 않습니다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4628" y="4171385"/>
            <a:ext cx="412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어쩌면 주식보다 더 큰 부를 안겨줄 수도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뺏어갈 수도 있습니다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9705" y="2449339"/>
            <a:ext cx="287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A23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94628" y="5234548"/>
            <a:ext cx="412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원하는 만큼 세세하게 투자 가능합니다</a:t>
            </a:r>
            <a:r>
              <a: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1600" dirty="0">
              <a:solidFill>
                <a:srgbClr val="E2988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93723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5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7" grpId="0"/>
      <p:bldP spid="28" grpId="0"/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02045" y="2003755"/>
            <a:ext cx="27879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2-4.1.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역배열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사례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87B05-3887-0E33-E452-83D38F6C8418}"/>
              </a:ext>
            </a:extLst>
          </p:cNvPr>
          <p:cNvSpPr txBox="1"/>
          <p:nvPr/>
        </p:nvSpPr>
        <p:spPr>
          <a:xfrm>
            <a:off x="1462372" y="5806203"/>
            <a:ext cx="926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이동평균선의 색상 선정은 개인의 자유이며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자신이 사용하는 거래소가 기본 제공하는 색상을 사용하는 것을 권장합니다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ACDED-B456-35F2-5C58-50CC1662C0B5}"/>
              </a:ext>
            </a:extLst>
          </p:cNvPr>
          <p:cNvCxnSpPr>
            <a:cxnSpLocks/>
          </p:cNvCxnSpPr>
          <p:nvPr/>
        </p:nvCxnSpPr>
        <p:spPr>
          <a:xfrm rot="5400000">
            <a:off x="9700779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65EA12-275D-BE4F-BAF4-64F042591199}"/>
              </a:ext>
            </a:extLst>
          </p:cNvPr>
          <p:cNvCxnSpPr>
            <a:cxnSpLocks/>
          </p:cNvCxnSpPr>
          <p:nvPr/>
        </p:nvCxnSpPr>
        <p:spPr>
          <a:xfrm rot="5400000">
            <a:off x="4441012" y="4175741"/>
            <a:ext cx="212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C1780A-B9D9-4465-5250-2B2CA642E82A}"/>
              </a:ext>
            </a:extLst>
          </p:cNvPr>
          <p:cNvCxnSpPr>
            <a:cxnSpLocks/>
          </p:cNvCxnSpPr>
          <p:nvPr/>
        </p:nvCxnSpPr>
        <p:spPr>
          <a:xfrm>
            <a:off x="5503012" y="5237741"/>
            <a:ext cx="5259767" cy="0"/>
          </a:xfrm>
          <a:prstGeom prst="straightConnector1">
            <a:avLst/>
          </a:prstGeom>
          <a:ln w="190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4407CB-2EFE-6EFD-73B2-FFA609032427}"/>
              </a:ext>
            </a:extLst>
          </p:cNvPr>
          <p:cNvSpPr txBox="1"/>
          <p:nvPr/>
        </p:nvSpPr>
        <p:spPr>
          <a:xfrm>
            <a:off x="7820922" y="4877087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정배열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전환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6A2A26-44BF-4A8A-0A09-939C5A180EC0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567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249BFF-D04C-27B3-99FB-7BE58E20B51C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18501" y="2003755"/>
            <a:ext cx="315503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병목현상의 이해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4A9702-9315-BBE5-2A09-7F51D4F6A034}"/>
              </a:ext>
            </a:extLst>
          </p:cNvPr>
          <p:cNvSpPr/>
          <p:nvPr/>
        </p:nvSpPr>
        <p:spPr>
          <a:xfrm>
            <a:off x="4314825" y="2804017"/>
            <a:ext cx="3562350" cy="2137064"/>
          </a:xfrm>
          <a:prstGeom prst="roundRect">
            <a:avLst>
              <a:gd name="adj" fmla="val 819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68300" dist="38100" dir="5400000" sx="104000" sy="104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09E2C-D5F2-1A4C-DF18-EEA2EEDFB500}"/>
              </a:ext>
            </a:extLst>
          </p:cNvPr>
          <p:cNvSpPr txBox="1"/>
          <p:nvPr/>
        </p:nvSpPr>
        <p:spPr>
          <a:xfrm>
            <a:off x="3356319" y="5041044"/>
            <a:ext cx="547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이란 말 그대로 물병의 목을 지칭하는 단어로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내부 지름이 좁아 물이 상대적으로 천천히 쏟아지는 것에 비유한 것</a:t>
            </a:r>
          </a:p>
        </p:txBody>
      </p:sp>
    </p:spTree>
    <p:extLst>
      <p:ext uri="{BB962C8B-B14F-4D97-AF65-F5344CB8AC3E}">
        <p14:creationId xmlns:p14="http://schemas.microsoft.com/office/powerpoint/2010/main" val="832738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108137" y="2003755"/>
            <a:ext cx="397576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2-5.1.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병목현상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=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횡보구간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204000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3228588" y="4980046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횡보 구간 이후에 상승추세나 하락추세로 전환한다</a:t>
            </a:r>
            <a:r>
              <a:rPr lang="en-US" altLang="ko-KR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CA875-71A3-C659-7677-EDD56063A3B1}"/>
              </a:ext>
            </a:extLst>
          </p:cNvPr>
          <p:cNvSpPr txBox="1"/>
          <p:nvPr/>
        </p:nvSpPr>
        <p:spPr>
          <a:xfrm>
            <a:off x="3228588" y="4468951"/>
            <a:ext cx="6129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병목 현상 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</a:t>
            </a:r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 내 횡보구간</a:t>
            </a:r>
            <a:endParaRPr lang="en-US" altLang="ko-KR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4708" y="3520316"/>
            <a:ext cx="9642584" cy="225932"/>
          </a:xfrm>
          <a:prstGeom prst="rect">
            <a:avLst/>
          </a:prstGeom>
          <a:solidFill>
            <a:srgbClr val="F0A72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E7303-6386-A96D-D042-900D584D4E74}"/>
              </a:ext>
            </a:extLst>
          </p:cNvPr>
          <p:cNvSpPr txBox="1"/>
          <p:nvPr/>
        </p:nvSpPr>
        <p:spPr>
          <a:xfrm>
            <a:off x="0" y="3468998"/>
            <a:ext cx="1278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범위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74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DD81196-3A4F-0518-189A-375B628A3E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509422" y="2003755"/>
            <a:ext cx="51732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Golden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아래에서 위로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상승장의 전환 신호로 해석된다</a:t>
            </a:r>
            <a:r>
              <a:rPr lang="en-US" altLang="ko-KR" sz="1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445C0F-D3C0-4F3D-858D-421C1AE2F216}"/>
              </a:ext>
            </a:extLst>
          </p:cNvPr>
          <p:cNvGrpSpPr/>
          <p:nvPr/>
        </p:nvGrpSpPr>
        <p:grpSpPr>
          <a:xfrm>
            <a:off x="1741580" y="3685348"/>
            <a:ext cx="3845414" cy="968309"/>
            <a:chOff x="1798567" y="3589417"/>
            <a:chExt cx="3845414" cy="96830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801021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sp>
          <p:nvSpPr>
            <p:cNvPr id="35" name="화살표: 위쪽 34">
              <a:extLst>
                <a:ext uri="{FF2B5EF4-FFF2-40B4-BE49-F238E27FC236}">
                  <a16:creationId xmlns:a16="http://schemas.microsoft.com/office/drawing/2014/main" id="{2477B81D-5383-B2F3-FC70-EF57D330FDA1}"/>
                </a:ext>
              </a:extLst>
            </p:cNvPr>
            <p:cNvSpPr/>
            <p:nvPr/>
          </p:nvSpPr>
          <p:spPr>
            <a:xfrm rot="2700000">
              <a:off x="3285339" y="2102645"/>
              <a:ext cx="871870" cy="3845414"/>
            </a:xfrm>
            <a:prstGeom prst="upArrow">
              <a:avLst/>
            </a:prstGeom>
            <a:gradFill>
              <a:gsLst>
                <a:gs pos="0">
                  <a:srgbClr val="25A498"/>
                </a:gs>
                <a:gs pos="53000">
                  <a:srgbClr val="2A2342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9218E1-CE75-6B0C-C299-626633F0195E}"/>
                </a:ext>
              </a:extLst>
            </p:cNvPr>
            <p:cNvGrpSpPr/>
            <p:nvPr/>
          </p:nvGrpSpPr>
          <p:grpSpPr>
            <a:xfrm rot="18900000">
              <a:off x="2034935" y="3828478"/>
              <a:ext cx="3298427" cy="532108"/>
              <a:chOff x="4400250" y="3211713"/>
              <a:chExt cx="3298427" cy="53210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B81AED4-5618-748E-FAF2-8020F04C6C63}"/>
                  </a:ext>
                </a:extLst>
              </p:cNvPr>
              <p:cNvGrpSpPr/>
              <p:nvPr/>
            </p:nvGrpSpPr>
            <p:grpSpPr>
              <a:xfrm>
                <a:off x="4400250" y="3211713"/>
                <a:ext cx="3205551" cy="307777"/>
                <a:chOff x="4400250" y="3211713"/>
                <a:chExt cx="3205551" cy="307777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2254605C-CEFC-0573-534D-C4EE2B901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0250" y="3353162"/>
                  <a:ext cx="2616928" cy="959"/>
                </a:xfrm>
                <a:prstGeom prst="line">
                  <a:avLst/>
                </a:prstGeom>
                <a:ln w="57150">
                  <a:solidFill>
                    <a:srgbClr val="F154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709964B-F1CD-36AD-85D9-5C22B291594E}"/>
                    </a:ext>
                  </a:extLst>
                </p:cNvPr>
                <p:cNvSpPr txBox="1"/>
                <p:nvPr/>
              </p:nvSpPr>
              <p:spPr>
                <a:xfrm>
                  <a:off x="7017178" y="3211713"/>
                  <a:ext cx="5886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3AE75E3-467F-393E-B450-6A4C3A54E282}"/>
                  </a:ext>
                </a:extLst>
              </p:cNvPr>
              <p:cNvGrpSpPr/>
              <p:nvPr/>
            </p:nvGrpSpPr>
            <p:grpSpPr>
              <a:xfrm>
                <a:off x="4403358" y="3436044"/>
                <a:ext cx="3295319" cy="307777"/>
                <a:chOff x="4403358" y="3436044"/>
                <a:chExt cx="3295319" cy="307777"/>
              </a:xfrm>
            </p:grpSpPr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C155D604-B1CC-04F6-F0AE-FB5E9F3F7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3358" y="3577493"/>
                  <a:ext cx="2616928" cy="959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83962D-7146-CD46-AABF-090700D46DE9}"/>
                    </a:ext>
                  </a:extLst>
                </p:cNvPr>
                <p:cNvSpPr txBox="1"/>
                <p:nvPr/>
              </p:nvSpPr>
              <p:spPr>
                <a:xfrm>
                  <a:off x="7020286" y="3436044"/>
                  <a:ext cx="678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10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일선</a:t>
                  </a:r>
                </a:p>
              </p:txBody>
            </p:sp>
          </p:grp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F0828E0-E337-2DF5-605E-60391280D4CC}"/>
                </a:ext>
              </a:extLst>
            </p:cNvPr>
            <p:cNvSpPr/>
            <p:nvPr/>
          </p:nvSpPr>
          <p:spPr>
            <a:xfrm>
              <a:off x="3232638" y="3788222"/>
              <a:ext cx="769504" cy="769504"/>
            </a:xfrm>
            <a:prstGeom prst="ellipse">
              <a:avLst/>
            </a:prstGeom>
            <a:solidFill>
              <a:srgbClr val="F0A724">
                <a:alpha val="23000"/>
              </a:srgbClr>
            </a:solidFill>
            <a:ln w="25400">
              <a:solidFill>
                <a:srgbClr val="FFB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8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46991" y="2003755"/>
            <a:ext cx="349807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2-6.1.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골든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94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AE6FE2-2AF4-38E1-70C4-0071C688805A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solidFill>
            <a:srgbClr val="2A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기초 개념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차트 및 지표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3673728" y="2003755"/>
            <a:ext cx="48445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</a:t>
            </a:r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 Dead Cross )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6336353" y="3740710"/>
            <a:ext cx="3937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단기 이동평균선이 중장기 이동평균선을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위에서 아래로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돌파해 올라가는 현상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하락장</a:t>
            </a:r>
            <a:r>
              <a:rPr lang="ko-KR" altLang="en-US" sz="1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전환 신호로 해석된다</a:t>
            </a:r>
            <a:r>
              <a:rPr lang="en-US" altLang="ko-KR" sz="1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E4AA2E-FDD1-4BB1-9A08-584C0B9E0C07}"/>
              </a:ext>
            </a:extLst>
          </p:cNvPr>
          <p:cNvGrpSpPr/>
          <p:nvPr/>
        </p:nvGrpSpPr>
        <p:grpSpPr>
          <a:xfrm>
            <a:off x="1977978" y="2279668"/>
            <a:ext cx="3391499" cy="3845414"/>
            <a:chOff x="2066644" y="2390491"/>
            <a:chExt cx="3391499" cy="38454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124028-A7B5-7C92-6282-A48C0265E23D}"/>
                </a:ext>
              </a:extLst>
            </p:cNvPr>
            <p:cNvGrpSpPr/>
            <p:nvPr/>
          </p:nvGrpSpPr>
          <p:grpSpPr>
            <a:xfrm>
              <a:off x="2066644" y="3800427"/>
              <a:ext cx="3391499" cy="756437"/>
              <a:chOff x="4400250" y="3660375"/>
              <a:chExt cx="3391499" cy="7564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0737602-DF39-9C76-1BA4-1945D090A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3801824"/>
                <a:ext cx="2616928" cy="95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B84232-5EEE-DAD9-9B8C-AC74F590D016}"/>
                  </a:ext>
                </a:extLst>
              </p:cNvPr>
              <p:cNvSpPr txBox="1"/>
              <p:nvPr/>
            </p:nvSpPr>
            <p:spPr>
              <a:xfrm>
                <a:off x="7017178" y="3660375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5AED27-0934-CF82-6479-FD74FB0C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026155"/>
                <a:ext cx="2616928" cy="95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29C5-29F6-0305-6736-F3313E8E5B76}"/>
                  </a:ext>
                </a:extLst>
              </p:cNvPr>
              <p:cNvSpPr txBox="1"/>
              <p:nvPr/>
            </p:nvSpPr>
            <p:spPr>
              <a:xfrm>
                <a:off x="7017178" y="3884706"/>
                <a:ext cx="715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60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D668449-D4A8-185F-16BD-B747319F6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0250" y="4250484"/>
                <a:ext cx="2616928" cy="95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C404F-4B75-E009-E1CD-04E526E08898}"/>
                  </a:ext>
                </a:extLst>
              </p:cNvPr>
              <p:cNvSpPr txBox="1"/>
              <p:nvPr/>
            </p:nvSpPr>
            <p:spPr>
              <a:xfrm>
                <a:off x="7017178" y="4109035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120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일선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DDBA225-99E1-A538-9985-1CCE728B87A0}"/>
                </a:ext>
              </a:extLst>
            </p:cNvPr>
            <p:cNvGrpSpPr/>
            <p:nvPr/>
          </p:nvGrpSpPr>
          <p:grpSpPr>
            <a:xfrm rot="5400000">
              <a:off x="1839686" y="3877263"/>
              <a:ext cx="3845414" cy="871870"/>
              <a:chOff x="1815955" y="3363623"/>
              <a:chExt cx="3845414" cy="871870"/>
            </a:xfrm>
          </p:grpSpPr>
          <p:sp>
            <p:nvSpPr>
              <p:cNvPr id="35" name="화살표: 위쪽 34">
                <a:extLst>
                  <a:ext uri="{FF2B5EF4-FFF2-40B4-BE49-F238E27FC236}">
                    <a16:creationId xmlns:a16="http://schemas.microsoft.com/office/drawing/2014/main" id="{2477B81D-5383-B2F3-FC70-EF57D330FDA1}"/>
                  </a:ext>
                </a:extLst>
              </p:cNvPr>
              <p:cNvSpPr/>
              <p:nvPr/>
            </p:nvSpPr>
            <p:spPr>
              <a:xfrm rot="2700000">
                <a:off x="3302727" y="1876851"/>
                <a:ext cx="871870" cy="3845414"/>
              </a:xfrm>
              <a:prstGeom prst="upArrow">
                <a:avLst/>
              </a:prstGeom>
              <a:gradFill>
                <a:gsLst>
                  <a:gs pos="0">
                    <a:srgbClr val="EA514E"/>
                  </a:gs>
                  <a:gs pos="53000">
                    <a:srgbClr val="2A234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9218E1-CE75-6B0C-C299-626633F0195E}"/>
                  </a:ext>
                </a:extLst>
              </p:cNvPr>
              <p:cNvGrpSpPr/>
              <p:nvPr/>
            </p:nvGrpSpPr>
            <p:grpSpPr>
              <a:xfrm rot="18900000">
                <a:off x="2034935" y="3607082"/>
                <a:ext cx="3298427" cy="532108"/>
                <a:chOff x="4400250" y="3211714"/>
                <a:chExt cx="3298427" cy="532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B81AED4-5618-748E-FAF2-8020F04C6C63}"/>
                    </a:ext>
                  </a:extLst>
                </p:cNvPr>
                <p:cNvGrpSpPr/>
                <p:nvPr/>
              </p:nvGrpSpPr>
              <p:grpSpPr>
                <a:xfrm>
                  <a:off x="4400250" y="3211714"/>
                  <a:ext cx="3205551" cy="307777"/>
                  <a:chOff x="4400250" y="3211714"/>
                  <a:chExt cx="3205551" cy="307777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2254605C-CEFC-0573-534D-C4EE2B901C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0250" y="3353162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rgbClr val="F1542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709964B-F1CD-36AD-85D9-5C22B29159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7178" y="3211714"/>
                    <a:ext cx="5886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5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3AE75E3-467F-393E-B450-6A4C3A54E282}"/>
                    </a:ext>
                  </a:extLst>
                </p:cNvPr>
                <p:cNvGrpSpPr/>
                <p:nvPr/>
              </p:nvGrpSpPr>
              <p:grpSpPr>
                <a:xfrm>
                  <a:off x="4403358" y="3436045"/>
                  <a:ext cx="3295319" cy="307777"/>
                  <a:chOff x="4403358" y="3436045"/>
                  <a:chExt cx="3295319" cy="307777"/>
                </a:xfrm>
              </p:grpSpPr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C155D604-B1CC-04F6-F0AE-FB5E9F3F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03358" y="3577493"/>
                    <a:ext cx="2616928" cy="959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783962D-7146-CD46-AABF-090700D46D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0286" y="3436045"/>
                    <a:ext cx="67839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10</a:t>
                    </a:r>
                    <a:r>
                      <a:rPr lang="ko-KR" altLang="en-US" sz="1400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rPr>
                      <a:t>일선</a:t>
                    </a:r>
                  </a:p>
                </p:txBody>
              </p:sp>
            </p:grpSp>
          </p:grp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F0828E0-E337-2DF5-605E-60391280D4CC}"/>
                </a:ext>
              </a:extLst>
            </p:cNvPr>
            <p:cNvSpPr/>
            <p:nvPr/>
          </p:nvSpPr>
          <p:spPr>
            <a:xfrm>
              <a:off x="3232638" y="3797055"/>
              <a:ext cx="769504" cy="769504"/>
            </a:xfrm>
            <a:prstGeom prst="ellipse">
              <a:avLst/>
            </a:prstGeom>
            <a:solidFill>
              <a:srgbClr val="F0A724">
                <a:alpha val="23000"/>
              </a:srgbClr>
            </a:solidFill>
            <a:ln w="25400">
              <a:solidFill>
                <a:srgbClr val="F0A7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357411" y="2003755"/>
            <a:ext cx="34772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2-7.1.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데드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크로스 사례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694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58778" y="2003755"/>
            <a:ext cx="287450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2-8.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지지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2301681" y="3091463"/>
            <a:ext cx="39374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위에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지지선이 된다</a:t>
            </a:r>
            <a:r>
              <a:rPr lang="en-US" altLang="ko-KR" sz="2800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800" dirty="0">
              <a:solidFill>
                <a:srgbClr val="25A49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87FB-8DA9-7C94-4486-65C41BDD6EE2}"/>
              </a:ext>
            </a:extLst>
          </p:cNvPr>
          <p:cNvSpPr txBox="1"/>
          <p:nvPr/>
        </p:nvSpPr>
        <p:spPr>
          <a:xfrm>
            <a:off x="1927751" y="3776385"/>
            <a:ext cx="4685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상승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지지를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97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X-Trader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02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주요 지표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61985" y="2003755"/>
            <a:ext cx="286809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2-9.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이평선의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저항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A75-1362-FF7A-CAE4-DD8406008357}"/>
              </a:ext>
            </a:extLst>
          </p:cNvPr>
          <p:cNvSpPr txBox="1"/>
          <p:nvPr/>
        </p:nvSpPr>
        <p:spPr>
          <a:xfrm>
            <a:off x="6881334" y="2747990"/>
            <a:ext cx="3937460" cy="1015663"/>
          </a:xfrm>
          <a:prstGeom prst="rect">
            <a:avLst/>
          </a:prstGeom>
          <a:solidFill>
            <a:srgbClr val="161824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캔들이 </a:t>
            </a:r>
            <a:r>
              <a:rPr lang="ko-KR" altLang="en-US" sz="1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</a:t>
            </a:r>
            <a:r>
              <a:rPr lang="ko-KR" altLang="en-US" sz="1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밑에 위치할 때</a:t>
            </a:r>
            <a:endParaRPr lang="en-US" altLang="ko-KR" sz="1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곧 저항선이 된다</a:t>
            </a:r>
            <a:r>
              <a:rPr lang="en-US" altLang="ko-KR" sz="2800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하락 추세가 강할 수록 단기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저항을 받는다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895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B1F24"/>
            </a:gs>
            <a:gs pos="0">
              <a:srgbClr val="2A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39328" y="4624087"/>
              <a:ext cx="3113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03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트레이딩 마인드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DE0A-552D-71CE-FDED-B38D1A52D2D4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097FBEA-9ACE-34AE-5D07-70FBCC1C1441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C708A7-549F-ADFE-F0E2-4C0066A91C58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EADC1-866A-48B2-DC7B-9C4E6772324D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C0455-C600-472F-0E72-C0BFBFC0A38D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3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9864" y="2276966"/>
            <a:ext cx="5532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리스크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하이 리턴</a:t>
            </a:r>
          </a:p>
          <a:p>
            <a:pPr algn="ctr"/>
            <a:r>
              <a:rPr lang="ko-KR" altLang="en-US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하지만</a:t>
            </a:r>
            <a:r>
              <a:rPr lang="en-US" altLang="ko-KR" sz="4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EBE99-86F3-5F44-AC13-D7099DF95C1E}"/>
              </a:ext>
            </a:extLst>
          </p:cNvPr>
          <p:cNvSpPr txBox="1"/>
          <p:nvPr/>
        </p:nvSpPr>
        <p:spPr>
          <a:xfrm>
            <a:off x="2689965" y="3800296"/>
            <a:ext cx="6545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u="sng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무엇보다도 쉬운 접근성</a:t>
            </a:r>
          </a:p>
        </p:txBody>
      </p:sp>
    </p:spTree>
    <p:extLst>
      <p:ext uri="{BB962C8B-B14F-4D97-AF65-F5344CB8AC3E}">
        <p14:creationId xmlns:p14="http://schemas.microsoft.com/office/powerpoint/2010/main" val="36285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51722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마인드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CE892-542B-89D0-426D-C8C2A814462F}"/>
              </a:ext>
            </a:extLst>
          </p:cNvPr>
          <p:cNvGrpSpPr/>
          <p:nvPr/>
        </p:nvGrpSpPr>
        <p:grpSpPr>
          <a:xfrm>
            <a:off x="355652" y="2099505"/>
            <a:ext cx="2149309" cy="3108305"/>
            <a:chOff x="176544" y="1682357"/>
            <a:chExt cx="2149309" cy="310830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481F0A-4B60-C520-3BE5-97BB03CC9326}"/>
                </a:ext>
              </a:extLst>
            </p:cNvPr>
            <p:cNvGrpSpPr/>
            <p:nvPr/>
          </p:nvGrpSpPr>
          <p:grpSpPr>
            <a:xfrm>
              <a:off x="176544" y="1682357"/>
              <a:ext cx="2149309" cy="1530939"/>
              <a:chOff x="176544" y="1682357"/>
              <a:chExt cx="2149309" cy="153093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EA4175-5BAD-D6A4-CAAE-7738DCB32251}"/>
                  </a:ext>
                </a:extLst>
              </p:cNvPr>
              <p:cNvSpPr txBox="1"/>
              <p:nvPr/>
            </p:nvSpPr>
            <p:spPr>
              <a:xfrm>
                <a:off x="176544" y="1682357"/>
                <a:ext cx="11288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투자 원칙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694071-F444-B140-E3B2-9946C0190F6F}"/>
                  </a:ext>
                </a:extLst>
              </p:cNvPr>
              <p:cNvSpPr txBox="1"/>
              <p:nvPr/>
            </p:nvSpPr>
            <p:spPr>
              <a:xfrm>
                <a:off x="488491" y="2043745"/>
                <a:ext cx="1837362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투자에 대한 이해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계획법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선택 및 집중</a:t>
                </a:r>
                <a:b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- 4.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매매일지의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손절의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중요성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0CFDA4-14E4-5FFA-3780-1FA6C0AD0FBA}"/>
                </a:ext>
              </a:extLst>
            </p:cNvPr>
            <p:cNvGrpSpPr/>
            <p:nvPr/>
          </p:nvGrpSpPr>
          <p:grpSpPr>
            <a:xfrm>
              <a:off x="176544" y="3259723"/>
              <a:ext cx="1661997" cy="1530939"/>
              <a:chOff x="176544" y="3259723"/>
              <a:chExt cx="1661997" cy="15309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60AEB6-CD12-2973-483C-B547E965D16F}"/>
                  </a:ext>
                </a:extLst>
              </p:cNvPr>
              <p:cNvSpPr txBox="1"/>
              <p:nvPr/>
            </p:nvSpPr>
            <p:spPr>
              <a:xfrm>
                <a:off x="176544" y="3259723"/>
                <a:ext cx="13067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•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자가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제어법</a:t>
                </a:r>
                <a:endPara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7C195-F451-0D66-9751-A047BD6D17CF}"/>
                  </a:ext>
                </a:extLst>
              </p:cNvPr>
              <p:cNvSpPr txBox="1"/>
              <p:nvPr/>
            </p:nvSpPr>
            <p:spPr>
              <a:xfrm>
                <a:off x="488491" y="3621111"/>
                <a:ext cx="135005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- 1.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기대 수익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2.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기간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3.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비율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4.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투자 대상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– 5.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위험률 고려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6D5508-0D79-2D42-899D-6711E13866E3}"/>
              </a:ext>
            </a:extLst>
          </p:cNvPr>
          <p:cNvSpPr txBox="1"/>
          <p:nvPr/>
        </p:nvSpPr>
        <p:spPr>
          <a:xfrm>
            <a:off x="5213137" y="3167390"/>
            <a:ext cx="5317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올바른 투자원칙을 이해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실행하며</a:t>
            </a:r>
            <a:endParaRPr lang="en-US" altLang="ko-KR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투기를 예방하는 제어법을 체득한다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A90B9-B1B5-A130-2DAA-0910FCA707B9}"/>
              </a:ext>
            </a:extLst>
          </p:cNvPr>
          <p:cNvSpPr txBox="1"/>
          <p:nvPr/>
        </p:nvSpPr>
        <p:spPr>
          <a:xfrm>
            <a:off x="6699106" y="2644169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40AEC-4F1A-0BEA-F1C2-53D0518BD722}"/>
              </a:ext>
            </a:extLst>
          </p:cNvPr>
          <p:cNvSpPr txBox="1"/>
          <p:nvPr/>
        </p:nvSpPr>
        <p:spPr>
          <a:xfrm>
            <a:off x="5259608" y="4447073"/>
            <a:ext cx="522450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</a:t>
            </a:r>
            <a:r>
              <a:rPr lang="ko-KR" altLang="en-US" sz="1600" dirty="0">
                <a:solidFill>
                  <a:srgbClr val="8FAADC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차트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투자원칙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,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제어법</a:t>
            </a:r>
            <a:r>
              <a:rPr lang="en-US" altLang="ko-KR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550221-A10B-1043-AAA4-E495E6093AB3}"/>
              </a:ext>
            </a:extLst>
          </p:cNvPr>
          <p:cNvGrpSpPr/>
          <p:nvPr/>
        </p:nvGrpSpPr>
        <p:grpSpPr>
          <a:xfrm>
            <a:off x="10648863" y="5909094"/>
            <a:ext cx="1430924" cy="849318"/>
            <a:chOff x="3799856" y="5282093"/>
            <a:chExt cx="1606545" cy="9890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2533981-9885-6593-3914-4B313BBF8A20}"/>
                </a:ext>
              </a:extLst>
            </p:cNvPr>
            <p:cNvGrpSpPr/>
            <p:nvPr/>
          </p:nvGrpSpPr>
          <p:grpSpPr>
            <a:xfrm>
              <a:off x="3799856" y="5282093"/>
              <a:ext cx="1327609" cy="303929"/>
              <a:chOff x="3799856" y="5282093"/>
              <a:chExt cx="1327609" cy="30392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F2EA690-B5D0-5068-6746-3AFDC94E5C4A}"/>
                  </a:ext>
                </a:extLst>
              </p:cNvPr>
              <p:cNvSpPr/>
              <p:nvPr/>
            </p:nvSpPr>
            <p:spPr>
              <a:xfrm>
                <a:off x="3799856" y="5364640"/>
                <a:ext cx="181155" cy="18115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E0E4B6-B956-9516-FB3C-883C53AE6724}"/>
                  </a:ext>
                </a:extLst>
              </p:cNvPr>
              <p:cNvSpPr txBox="1"/>
              <p:nvPr/>
            </p:nvSpPr>
            <p:spPr>
              <a:xfrm>
                <a:off x="3956952" y="5282093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지난 시간에 배운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AAF966-F3CD-558F-3195-7A8F0C68C4DE}"/>
                </a:ext>
              </a:extLst>
            </p:cNvPr>
            <p:cNvGrpSpPr/>
            <p:nvPr/>
          </p:nvGrpSpPr>
          <p:grpSpPr>
            <a:xfrm>
              <a:off x="3799856" y="5624673"/>
              <a:ext cx="1342299" cy="303929"/>
              <a:chOff x="3799856" y="5591802"/>
              <a:chExt cx="1342299" cy="30392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7E399-0832-0879-F5AB-0847B1D4BFE2}"/>
                  </a:ext>
                </a:extLst>
              </p:cNvPr>
              <p:cNvSpPr/>
              <p:nvPr/>
            </p:nvSpPr>
            <p:spPr>
              <a:xfrm>
                <a:off x="3799856" y="5674349"/>
                <a:ext cx="181155" cy="181155"/>
              </a:xfrm>
              <a:prstGeom prst="rect">
                <a:avLst/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ABE586-28AA-79E6-3952-38FA19C73332}"/>
                  </a:ext>
                </a:extLst>
              </p:cNvPr>
              <p:cNvSpPr txBox="1"/>
              <p:nvPr/>
            </p:nvSpPr>
            <p:spPr>
              <a:xfrm>
                <a:off x="3971642" y="5591802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이번 시간에 배울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10B7951-C997-12EB-6F89-9C5286068E91}"/>
                </a:ext>
              </a:extLst>
            </p:cNvPr>
            <p:cNvGrpSpPr/>
            <p:nvPr/>
          </p:nvGrpSpPr>
          <p:grpSpPr>
            <a:xfrm>
              <a:off x="3799856" y="5967252"/>
              <a:ext cx="1606545" cy="303929"/>
              <a:chOff x="3799856" y="5967252"/>
              <a:chExt cx="1606545" cy="3039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B7ECC28-D304-6E75-91D3-10C47AA0D7CA}"/>
                  </a:ext>
                </a:extLst>
              </p:cNvPr>
              <p:cNvSpPr/>
              <p:nvPr/>
            </p:nvSpPr>
            <p:spPr>
              <a:xfrm>
                <a:off x="3799856" y="6066605"/>
                <a:ext cx="181155" cy="181155"/>
              </a:xfrm>
              <a:prstGeom prst="rect">
                <a:avLst/>
              </a:prstGeom>
              <a:solidFill>
                <a:srgbClr val="F15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E97383-6745-4B51-3102-69BCBB3E6D9B}"/>
                  </a:ext>
                </a:extLst>
              </p:cNvPr>
              <p:cNvSpPr txBox="1"/>
              <p:nvPr/>
            </p:nvSpPr>
            <p:spPr>
              <a:xfrm>
                <a:off x="3981011" y="5967252"/>
                <a:ext cx="1425390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다음 시간에 배우게 될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2670" y="2003755"/>
            <a:ext cx="2986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</a:p>
        </p:txBody>
      </p:sp>
      <p:sp>
        <p:nvSpPr>
          <p:cNvPr id="30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604489" y="2930840"/>
            <a:ext cx="2319614" cy="166562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20700" dist="38100" dir="5400000" algn="t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5017811" y="3111552"/>
            <a:ext cx="467897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유의 깊게 보던 코인이 변동 시그널을 보낼 때</a:t>
            </a:r>
            <a:endParaRPr lang="en-US" altLang="ko-KR" sz="1800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진입한 코인이</a:t>
            </a:r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크게 치솟을 때</a:t>
            </a:r>
            <a:r>
              <a:rPr lang="en-US" altLang="ko-KR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크게 떨어질 때</a:t>
            </a:r>
            <a:r>
              <a: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코인 규제 뉴스를 속보로 접했을 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27088" y="4572144"/>
            <a:ext cx="6460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예기치 못한 순간에 찾아온다면</a:t>
            </a:r>
            <a:r>
              <a:rPr lang="en-US" altLang="ko-KR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9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2670" y="2003755"/>
            <a:ext cx="2986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</a:p>
        </p:txBody>
      </p:sp>
      <p:sp>
        <p:nvSpPr>
          <p:cNvPr id="30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604489" y="2930840"/>
            <a:ext cx="2319614" cy="166562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5017811" y="3111552"/>
            <a:ext cx="467897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전 관심 종목을 찾는 단계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후 추세를 지켜보는 단계</a:t>
            </a:r>
            <a:endParaRPr lang="en-US" altLang="ko-KR" dirty="0">
              <a:solidFill>
                <a:srgbClr val="EA514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거래소 전반에 대한 영향을 포착했을 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62925" y="4572144"/>
            <a:ext cx="5788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모든 경우의 수에 대한 계획이 필요</a:t>
            </a:r>
          </a:p>
        </p:txBody>
      </p:sp>
    </p:spTree>
    <p:extLst>
      <p:ext uri="{BB962C8B-B14F-4D97-AF65-F5344CB8AC3E}">
        <p14:creationId xmlns:p14="http://schemas.microsoft.com/office/powerpoint/2010/main" val="3812293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02670" y="2003755"/>
            <a:ext cx="29867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계획의 중요성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61360" y="2945703"/>
            <a:ext cx="7612983" cy="2054301"/>
            <a:chOff x="2261360" y="3225044"/>
            <a:chExt cx="7612983" cy="2054301"/>
          </a:xfrm>
        </p:grpSpPr>
        <p:sp>
          <p:nvSpPr>
            <p:cNvPr id="31" name="TextBox 30"/>
            <p:cNvSpPr txBox="1"/>
            <p:nvPr/>
          </p:nvSpPr>
          <p:spPr>
            <a:xfrm>
              <a:off x="4218721" y="3225044"/>
              <a:ext cx="37545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계획 </a:t>
              </a:r>
              <a:r>
                <a:rPr lang="en-US" altLang="ko-KR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: </a:t>
              </a:r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아직 일어나지 않은 일</a:t>
              </a:r>
              <a:r>
                <a:rPr lang="en-US" altLang="ko-KR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미래에 대한</a:t>
              </a:r>
              <a:r>
                <a:rPr lang="en-US" altLang="ko-KR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 투자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1360" y="4202127"/>
              <a:ext cx="76129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당신이 계획없이 투자를 한다는 것은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/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24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시간 차트를 보고 행동해도 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‘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투기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’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 됩니다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68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07855" y="2003755"/>
            <a:ext cx="25763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선택과 집중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30487" y="2482655"/>
            <a:ext cx="9131026" cy="2933372"/>
            <a:chOff x="1530487" y="2482655"/>
            <a:chExt cx="9131026" cy="29333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756512" y="3079873"/>
              <a:ext cx="467897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거래소 별 차이점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메이저 코인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알트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코인간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차이점</a:t>
              </a:r>
              <a:endPara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투자 기법에 대한 숙련도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올바른 투자 원칙의 성립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30487" y="4831252"/>
              <a:ext cx="9131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 모든 것을 갖춰도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수익을 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100% </a:t>
              </a:r>
              <a:r>
                <a:rPr lang="ko-KR" altLang="en-US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보장할 수 없습니다</a:t>
              </a:r>
              <a:r>
                <a:rPr lang="en-US" altLang="ko-KR" sz="3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  <a:endPara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756511" y="2482655"/>
              <a:ext cx="4678977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기본적인 필요 투자 지식</a:t>
              </a:r>
              <a:endPara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896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07855" y="2003755"/>
            <a:ext cx="25763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선택과 집중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56783" y="2837294"/>
            <a:ext cx="9111790" cy="1852718"/>
            <a:chOff x="1456783" y="2686495"/>
            <a:chExt cx="9111790" cy="1852718"/>
          </a:xfrm>
        </p:grpSpPr>
        <p:grpSp>
          <p:nvGrpSpPr>
            <p:cNvPr id="6" name="그룹 5"/>
            <p:cNvGrpSpPr/>
            <p:nvPr/>
          </p:nvGrpSpPr>
          <p:grpSpPr>
            <a:xfrm>
              <a:off x="2594898" y="2686495"/>
              <a:ext cx="7002238" cy="778914"/>
              <a:chOff x="2594898" y="2736503"/>
              <a:chExt cx="7002238" cy="77891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406007" y="2736503"/>
                <a:ext cx="53799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경우의 수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: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투자 기법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거래소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종목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4898" y="3176863"/>
                <a:ext cx="70022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주요 투자기법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</a:t>
                </a:r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1600" dirty="0" err="1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바이낸스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 err="1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빗썸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 err="1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업비트</a:t>
                </a:r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X </a:t>
                </a:r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코인 약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200</a:t>
                </a:r>
                <a:r>
                  <a:rPr lang="ko-KR" altLang="en-US" sz="1600" dirty="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 </a:t>
                </a:r>
                <a:r>
                  <a:rPr lang="en-US" altLang="ko-KR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= 1800</a:t>
                </a:r>
                <a:r>
                  <a:rPr lang="ko-KR" altLang="en-US" sz="1600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개의 경우의 수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456783" y="4015993"/>
              <a:ext cx="91117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하나의 기법</a:t>
              </a:r>
              <a:r>
                <a:rPr lang="en-US" altLang="ko-KR" sz="2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 거래소에서 올바른 투자기법을 먼저 체득하세요</a:t>
              </a:r>
              <a:r>
                <a:rPr lang="en-US" altLang="ko-KR" sz="28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111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07855" y="2003755"/>
            <a:ext cx="25763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3-1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선택과 집중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1536" y="4997555"/>
            <a:ext cx="7462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 종목을 들쑤신다면</a:t>
            </a:r>
            <a:r>
              <a:rPr lang="en-US" altLang="ko-KR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투자를 </a:t>
            </a:r>
            <a:r>
              <a:rPr lang="ko-KR" altLang="en-US" sz="2800" dirty="0" err="1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안하니만</a:t>
            </a:r>
            <a:r>
              <a:rPr lang="ko-KR" altLang="en-US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못합니다</a:t>
            </a:r>
            <a:r>
              <a:rPr lang="en-US" altLang="ko-KR" sz="28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400176" y="2930840"/>
            <a:ext cx="5391649" cy="1665626"/>
            <a:chOff x="3345157" y="2930840"/>
            <a:chExt cx="5391649" cy="1665626"/>
          </a:xfrm>
        </p:grpSpPr>
        <p:sp>
          <p:nvSpPr>
            <p:cNvPr id="16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3345157" y="2930840"/>
              <a:ext cx="2319614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6021081" y="3094239"/>
              <a:ext cx="2715725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여가시간 감소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판단의 흐려짐</a:t>
              </a:r>
              <a:endParaRPr lang="en-US" altLang="ko-KR" dirty="0">
                <a:solidFill>
                  <a:srgbClr val="EA514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342900" indent="-3429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시그널에 대한 대응 지연</a:t>
              </a:r>
              <a:endPara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6E9576-1655-E3EB-EB0F-E401415456D5}"/>
              </a:ext>
            </a:extLst>
          </p:cNvPr>
          <p:cNvSpPr txBox="1"/>
          <p:nvPr/>
        </p:nvSpPr>
        <p:spPr>
          <a:xfrm>
            <a:off x="2988088" y="4612533"/>
            <a:ext cx="3024598" cy="30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전업투자자도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하루종일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이러진 않죠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343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03196" y="2550058"/>
            <a:ext cx="5185608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이런 사람이라면 안 쓰셔도 됩니다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881193" y="3296308"/>
            <a:ext cx="44296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한번 기억한 건 안 잊는 사람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태어나서 실수를 해본 적 없는 사람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자신의 판단이 틀린 적 없는 사람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277923" y="4758139"/>
            <a:ext cx="7940794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당신이 하나라도 해당했다면</a:t>
            </a:r>
            <a:r>
              <a:rPr lang="en-US" altLang="ko-KR" sz="2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애초에 여길 찾아오지도 않았습니다</a:t>
            </a:r>
            <a:r>
              <a:rPr lang="en-US" altLang="ko-KR" sz="2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3389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08701" y="2550058"/>
            <a:ext cx="6374599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야구 선수도 스윙 하나하나를 새겨 둡니다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314207" y="3173305"/>
            <a:ext cx="7563587" cy="1665626"/>
            <a:chOff x="1903885" y="3173305"/>
            <a:chExt cx="7563587" cy="16656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4145287" y="3492440"/>
              <a:ext cx="532218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손실을 봤다 </a:t>
              </a:r>
              <a:r>
                <a:rPr lang="en-US" altLang="ko-KR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-&gt; </a:t>
              </a:r>
              <a:r>
                <a:rPr lang="ko-KR" altLang="en-US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다시는 헛스윙을 하지 않기 위해</a:t>
              </a:r>
              <a:endParaRPr lang="en-US" altLang="ko-KR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수익을 봤다 </a:t>
              </a:r>
              <a:r>
                <a:rPr lang="en-US" altLang="ko-KR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-&gt; </a:t>
              </a:r>
              <a:r>
                <a:rPr lang="ko-KR" altLang="en-US" dirty="0">
                  <a:solidFill>
                    <a:srgbClr val="25A49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다음 공도 홈런을 치기 위해</a:t>
              </a:r>
              <a:endParaRPr lang="en-US" altLang="ko-KR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사각형: 둥근 모서리 14">
              <a:extLst>
                <a:ext uri="{FF2B5EF4-FFF2-40B4-BE49-F238E27FC236}">
                  <a16:creationId xmlns:a16="http://schemas.microsoft.com/office/drawing/2014/main" id="{61FAF9C2-6966-DF0E-E1D4-13E298677FA7}"/>
                </a:ext>
              </a:extLst>
            </p:cNvPr>
            <p:cNvSpPr/>
            <p:nvPr/>
          </p:nvSpPr>
          <p:spPr>
            <a:xfrm>
              <a:off x="1903885" y="3173305"/>
              <a:ext cx="1693575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858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id="{1467F803-63E0-CF81-FB20-51A30007BD73}"/>
              </a:ext>
            </a:extLst>
          </p:cNvPr>
          <p:cNvSpPr/>
          <p:nvPr/>
        </p:nvSpPr>
        <p:spPr>
          <a:xfrm>
            <a:off x="1274708" y="2604157"/>
            <a:ext cx="9642584" cy="3196436"/>
          </a:xfrm>
          <a:prstGeom prst="roundRect">
            <a:avLst>
              <a:gd name="adj" fmla="val 713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03196" y="2550058"/>
            <a:ext cx="5185608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항상 매매를 했다면 찍고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기록하세요</a:t>
            </a:r>
            <a:endParaRPr lang="en-US" altLang="ko-KR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97460" y="4027666"/>
            <a:ext cx="2540417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진입 이유 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골든 크로스 관측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이평선이</a:t>
            </a:r>
            <a:r>
              <a: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이상적으로 말려 들어감</a:t>
            </a:r>
            <a:r>
              <a:rPr lang="en-US" altLang="ko-KR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555583" y="3700382"/>
            <a:ext cx="2540417" cy="3885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2023.01.26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매매일지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00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62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4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647" y="2228672"/>
            <a:ext cx="106827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좋은 코인 투자란</a:t>
            </a:r>
            <a:r>
              <a:rPr lang="en-US" altLang="ko-KR" sz="4800" dirty="0">
                <a:solidFill>
                  <a:srgbClr val="1B1F24">
                    <a:alpha val="2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</a:p>
          <a:p>
            <a:pPr algn="ctr"/>
            <a:r>
              <a:rPr lang="ko-KR" altLang="en-US" sz="4800" dirty="0">
                <a:solidFill>
                  <a:srgbClr val="1B1F24">
                    <a:alpha val="55000"/>
                  </a:srgb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위험을 회피하는 확실한 투자</a:t>
            </a:r>
            <a:endParaRPr lang="en-US" altLang="ko-KR" sz="4800" dirty="0">
              <a:solidFill>
                <a:srgbClr val="1B1F24">
                  <a:alpha val="55000"/>
                </a:srgb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로우 리스크 하이 리턴을 알려드립니다</a:t>
            </a:r>
            <a:r>
              <a:rPr lang="en-US" altLang="ko-KR" sz="54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4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11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981786" y="2003755"/>
            <a:ext cx="22284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매매일지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783991" y="3093319"/>
            <a:ext cx="6624019" cy="2031325"/>
            <a:chOff x="1349024" y="3093319"/>
            <a:chExt cx="7942063" cy="20313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1349024" y="3093319"/>
              <a:ext cx="2540417" cy="203132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2023.01.26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2023.01.27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2023.01.28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2023.01.29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2023.01.26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...</a:t>
              </a:r>
            </a:p>
          </p:txBody>
        </p:sp>
        <p:sp>
          <p:nvSpPr>
            <p:cNvPr id="15" name="화살표: 위쪽 66">
              <a:extLst>
                <a:ext uri="{FF2B5EF4-FFF2-40B4-BE49-F238E27FC236}">
                  <a16:creationId xmlns:a16="http://schemas.microsoft.com/office/drawing/2014/main" id="{4E687C38-8D8C-D216-7858-EFA0D71AE866}"/>
                </a:ext>
              </a:extLst>
            </p:cNvPr>
            <p:cNvSpPr/>
            <p:nvPr/>
          </p:nvSpPr>
          <p:spPr>
            <a:xfrm rot="5400000">
              <a:off x="4701211" y="2998821"/>
              <a:ext cx="304798" cy="2220321"/>
            </a:xfrm>
            <a:prstGeom prst="upArrow">
              <a:avLst/>
            </a:prstGeom>
            <a:gradFill>
              <a:gsLst>
                <a:gs pos="0">
                  <a:srgbClr val="197169"/>
                </a:gs>
                <a:gs pos="7100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5817780" y="3231819"/>
              <a:ext cx="3473307" cy="175432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매매일지를 기록하며 정확한 판단의 체득</a:t>
              </a:r>
              <a:endParaRPr lang="en-US" altLang="ko-KR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동일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유사 사례에서 더욱 빠른 대처</a:t>
              </a:r>
              <a:endParaRPr lang="en-US" altLang="ko-KR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감정적인 투기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판단 실수를 막음</a:t>
              </a:r>
              <a:endParaRPr lang="en-US" altLang="ko-KR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...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하나의 매매일지에서 하나의 가치가 나옵니다</a:t>
              </a:r>
              <a:r>
                <a:rPr lang="en-US" altLang="ko-KR" sz="12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다 적을 수 없습니다</a:t>
              </a:r>
              <a:r>
                <a:rPr lang="en-US" altLang="ko-KR" sz="1200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564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8" y="1726713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26295" y="2003755"/>
            <a:ext cx="25394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체크리스트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76D45F-D37B-F039-A9D4-55A006F84B99}"/>
              </a:ext>
            </a:extLst>
          </p:cNvPr>
          <p:cNvGrpSpPr/>
          <p:nvPr/>
        </p:nvGrpSpPr>
        <p:grpSpPr>
          <a:xfrm>
            <a:off x="1680236" y="2550058"/>
            <a:ext cx="8831528" cy="2597279"/>
            <a:chOff x="1948449" y="2550058"/>
            <a:chExt cx="8831528" cy="259727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E1B8F99-98CE-FD90-2539-887106B487E3}"/>
                </a:ext>
              </a:extLst>
            </p:cNvPr>
            <p:cNvGrpSpPr/>
            <p:nvPr/>
          </p:nvGrpSpPr>
          <p:grpSpPr>
            <a:xfrm>
              <a:off x="4405378" y="2550058"/>
              <a:ext cx="6374599" cy="2597279"/>
              <a:chOff x="4178473" y="2550058"/>
              <a:chExt cx="6374599" cy="259727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BE07C0-64FE-8400-E708-80915AD01A9C}"/>
                  </a:ext>
                </a:extLst>
              </p:cNvPr>
              <p:cNvSpPr txBox="1"/>
              <p:nvPr/>
            </p:nvSpPr>
            <p:spPr>
              <a:xfrm>
                <a:off x="4178473" y="2550058"/>
                <a:ext cx="637459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매매일지를 기록하면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자신을 알게 됩니다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BE07C0-64FE-8400-E708-80915AD01A9C}"/>
                  </a:ext>
                </a:extLst>
              </p:cNvPr>
              <p:cNvSpPr txBox="1"/>
              <p:nvPr/>
            </p:nvSpPr>
            <p:spPr>
              <a:xfrm>
                <a:off x="4780491" y="3393011"/>
                <a:ext cx="517056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ko-KR" altLang="en-US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변동율이</a:t>
                </a: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높은 코인에서 판단이 흐려지는지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?</a:t>
                </a: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유독 어떤 차트에서 약한지</a:t>
                </a:r>
                <a:endPara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어떤 투자법에서만 어떤 지표를 눈 여겨 보지 않는지</a:t>
                </a:r>
                <a:endPara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물러날 시기를 정하지 못하는지</a:t>
                </a:r>
                <a:endPara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사각형: 둥근 모서리 14">
              <a:extLst>
                <a:ext uri="{FF2B5EF4-FFF2-40B4-BE49-F238E27FC236}">
                  <a16:creationId xmlns:a16="http://schemas.microsoft.com/office/drawing/2014/main" id="{6B2FF9D2-2B39-7998-5A91-755264114DE9}"/>
                </a:ext>
              </a:extLst>
            </p:cNvPr>
            <p:cNvSpPr/>
            <p:nvPr/>
          </p:nvSpPr>
          <p:spPr>
            <a:xfrm>
              <a:off x="1948449" y="2930840"/>
              <a:ext cx="2319614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78989E-FC0D-4D24-5B75-60C5BC05D826}"/>
              </a:ext>
            </a:extLst>
          </p:cNvPr>
          <p:cNvSpPr txBox="1"/>
          <p:nvPr/>
        </p:nvSpPr>
        <p:spPr>
          <a:xfrm>
            <a:off x="1767385" y="4600814"/>
            <a:ext cx="2145315" cy="5347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투자의 주체는 곧 당신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당신을 모르면 방법은 없습니다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5693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26295" y="2003755"/>
            <a:ext cx="25394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체크리스트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08701" y="2550058"/>
            <a:ext cx="6374599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간단합니다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그대로 체크 리스트로 </a:t>
            </a:r>
            <a:r>
              <a:rPr lang="ko-KR" altLang="en-US" sz="24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만들세요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015165" y="3393011"/>
            <a:ext cx="41616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□코인이 크게 상승했다고 흥분하지 말자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□횡보 구간 차트인지 다시 한번 파악하자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□훗날 그려질 </a:t>
            </a:r>
            <a:r>
              <a:rPr lang="ko-KR" altLang="en-US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이평선의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추세를 파악하자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□적정 수익을 먹었다면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깔끔하게 청산하자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4" name="L 도형 3"/>
          <p:cNvSpPr/>
          <p:nvPr/>
        </p:nvSpPr>
        <p:spPr>
          <a:xfrm rot="18900000">
            <a:off x="4124591" y="3547206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 도형 12"/>
          <p:cNvSpPr/>
          <p:nvPr/>
        </p:nvSpPr>
        <p:spPr>
          <a:xfrm rot="18900000">
            <a:off x="4124591" y="3944787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/>
          <p:cNvSpPr/>
          <p:nvPr/>
        </p:nvSpPr>
        <p:spPr>
          <a:xfrm rot="18900000">
            <a:off x="4124591" y="4371999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8900000">
            <a:off x="4124591" y="4769580"/>
            <a:ext cx="202391" cy="99310"/>
          </a:xfrm>
          <a:prstGeom prst="corner">
            <a:avLst>
              <a:gd name="adj1" fmla="val 24684"/>
              <a:gd name="adj2" fmla="val 26371"/>
            </a:avLst>
          </a:prstGeom>
          <a:solidFill>
            <a:srgbClr val="25A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2923655" y="3090504"/>
            <a:ext cx="6374599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예시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870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826295" y="2003755"/>
            <a:ext cx="25394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3-3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체크리스트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AE4AFD-041A-7B00-D48C-B52997F2A682}"/>
              </a:ext>
            </a:extLst>
          </p:cNvPr>
          <p:cNvGrpSpPr/>
          <p:nvPr/>
        </p:nvGrpSpPr>
        <p:grpSpPr>
          <a:xfrm>
            <a:off x="2041684" y="2748428"/>
            <a:ext cx="8108632" cy="2039258"/>
            <a:chOff x="1648306" y="2748428"/>
            <a:chExt cx="8108632" cy="20392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927CB20-8113-5CD2-6582-4A662D57CFDC}"/>
                </a:ext>
              </a:extLst>
            </p:cNvPr>
            <p:cNvGrpSpPr/>
            <p:nvPr/>
          </p:nvGrpSpPr>
          <p:grpSpPr>
            <a:xfrm>
              <a:off x="4756495" y="2748428"/>
              <a:ext cx="5000443" cy="2039258"/>
              <a:chOff x="2435426" y="2550058"/>
              <a:chExt cx="7321149" cy="203925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BE07C0-64FE-8400-E708-80915AD01A9C}"/>
                  </a:ext>
                </a:extLst>
              </p:cNvPr>
              <p:cNvSpPr txBox="1"/>
              <p:nvPr/>
            </p:nvSpPr>
            <p:spPr>
              <a:xfrm>
                <a:off x="2435426" y="2550058"/>
                <a:ext cx="732114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‘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낭만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’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보다는 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‘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실리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’</a:t>
                </a:r>
                <a:r>
                  <a:rPr lang="ko-KR" altLang="en-US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를 챙기세요</a:t>
                </a:r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BE07C0-64FE-8400-E708-80915AD01A9C}"/>
                  </a:ext>
                </a:extLst>
              </p:cNvPr>
              <p:cNvSpPr txBox="1"/>
              <p:nvPr/>
            </p:nvSpPr>
            <p:spPr>
              <a:xfrm>
                <a:off x="2969976" y="3250488"/>
                <a:ext cx="625204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올바른 매매일지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체크리스트 작성을 위해 </a:t>
                </a:r>
                <a:endPara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과감하게 행동하지 마세요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떡상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’</a:t>
                </a:r>
                <a:r>
                  <a:rPr lang="ko-KR" altLang="en-US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은 끝이 있지만</a:t>
                </a:r>
                <a:r>
                  <a:rPr lang="en-US" altLang="ko-KR" dirty="0">
                    <a:solidFill>
                      <a:schemeClr val="bg1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en-US" altLang="ko-KR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‘</a:t>
                </a:r>
                <a:r>
                  <a:rPr lang="ko-KR" altLang="en-US" dirty="0" err="1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떡락</a:t>
                </a:r>
                <a:r>
                  <a:rPr lang="en-US" altLang="ko-KR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’</a:t>
                </a:r>
                <a:r>
                  <a:rPr lang="ko-KR" altLang="en-US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은 끝이 없습니다</a:t>
                </a:r>
                <a:r>
                  <a:rPr lang="en-US" altLang="ko-KR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</a:t>
                </a:r>
                <a:r>
                  <a:rPr lang="ko-KR" altLang="en-US" dirty="0">
                    <a:solidFill>
                      <a:srgbClr val="F1542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endParaRPr lang="en-US" altLang="ko-KR" dirty="0">
                  <a:solidFill>
                    <a:srgbClr val="F1542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사각형: 둥근 모서리 14">
              <a:extLst>
                <a:ext uri="{FF2B5EF4-FFF2-40B4-BE49-F238E27FC236}">
                  <a16:creationId xmlns:a16="http://schemas.microsoft.com/office/drawing/2014/main" id="{4C6BAB25-216A-B5BA-E7CA-56E18A1EC7D2}"/>
                </a:ext>
              </a:extLst>
            </p:cNvPr>
            <p:cNvSpPr/>
            <p:nvPr/>
          </p:nvSpPr>
          <p:spPr>
            <a:xfrm>
              <a:off x="1648306" y="2935244"/>
              <a:ext cx="2319614" cy="16656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33400" dist="38100" dir="5400000" sx="106000" sy="106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5701ED0-0BF5-01C6-135A-98FC120529F2}"/>
              </a:ext>
            </a:extLst>
          </p:cNvPr>
          <p:cNvSpPr txBox="1"/>
          <p:nvPr/>
        </p:nvSpPr>
        <p:spPr>
          <a:xfrm>
            <a:off x="2128833" y="4562636"/>
            <a:ext cx="2145315" cy="5347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쓰러지지 않는 것이 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수익을 빠르게 뽑는 것보다 중요합니다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47255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253222" y="2003755"/>
            <a:ext cx="36856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3-4 . </a:t>
            </a:r>
            <a:r>
              <a:rPr lang="ko-KR" altLang="en-US" sz="2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팔랑귀가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되지 마라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3943937" y="2598103"/>
            <a:ext cx="677286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팔랑귀는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집문서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통장도 팔랑거립니다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478488" y="3387184"/>
            <a:ext cx="5783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매매일지 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체크리스트로 축적되어 내린 투자 결정은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타인이 한 방울도 섞여선 안됩니다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478488" y="4441722"/>
            <a:ext cx="578382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투자가 실패하던</a:t>
            </a:r>
            <a:r>
              <a:rPr lang="en-US" altLang="ko-KR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25A49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성공하던</a:t>
            </a:r>
            <a:r>
              <a:rPr lang="en-US" altLang="ko-KR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이유를 절대 알 수 없게 됩니다</a:t>
            </a:r>
            <a:r>
              <a:rPr lang="en-US" altLang="ko-KR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475196" y="2947962"/>
            <a:ext cx="2468741" cy="164019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7042-3465-4B5A-DD63-A1C080909CB3}"/>
              </a:ext>
            </a:extLst>
          </p:cNvPr>
          <p:cNvSpPr txBox="1"/>
          <p:nvPr/>
        </p:nvSpPr>
        <p:spPr>
          <a:xfrm>
            <a:off x="1636908" y="4600814"/>
            <a:ext cx="2145315" cy="5347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타인의 말을 믿으면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오히려 탓할 곳도 없어집니다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5140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03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원칙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626724" y="2003755"/>
            <a:ext cx="29386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3-5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욕심 내지마라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A08A82-B6B8-B2D6-EB8D-6E661F25B800}"/>
              </a:ext>
            </a:extLst>
          </p:cNvPr>
          <p:cNvGrpSpPr/>
          <p:nvPr/>
        </p:nvGrpSpPr>
        <p:grpSpPr>
          <a:xfrm>
            <a:off x="3943937" y="2940706"/>
            <a:ext cx="6772868" cy="1654703"/>
            <a:chOff x="3943937" y="2621186"/>
            <a:chExt cx="6772868" cy="16547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943937" y="2621186"/>
              <a:ext cx="6772868" cy="60016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오른 코인은 언젠가 떨어집니다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4478488" y="3387184"/>
              <a:ext cx="5783829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언제 떨어질지를 다 맞출 순 없습니다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한번 삐끗하면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그간 번 수익이 무의미 할 수도 있습니다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2180329" y="2424864"/>
            <a:ext cx="1920332" cy="268638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2128833" y="5111251"/>
            <a:ext cx="2145315" cy="30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하산할 때가 더 힘든 법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210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342"/>
            </a:gs>
            <a:gs pos="100000">
              <a:srgbClr val="1B1F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14713" y="4614863"/>
            <a:ext cx="5257800" cy="857250"/>
            <a:chOff x="3414713" y="4421981"/>
            <a:chExt cx="5257800" cy="85725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414713" y="4421981"/>
              <a:ext cx="5257800" cy="857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4289" y="4624087"/>
              <a:ext cx="2943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04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장 </a:t>
              </a:r>
              <a:r>
                <a:rPr lang="en-US" altLang="ko-KR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 </a:t>
              </a:r>
              <a:r>
                <a:rPr lang="ko-KR" altLang="en-US" sz="2400" dirty="0">
                  <a:solidFill>
                    <a:srgbClr val="7F7F7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400" dirty="0">
                  <a:gradFill>
                    <a:gsLst>
                      <a:gs pos="100000">
                        <a:srgbClr val="1B1F24"/>
                      </a:gs>
                      <a:gs pos="0">
                        <a:srgbClr val="2A2342"/>
                      </a:gs>
                    </a:gsLst>
                    <a:lin ang="5400000" scaled="1"/>
                  </a:gra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트레이딩 기술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DE0A-552D-71CE-FDED-B38D1A52D2D4}"/>
              </a:ext>
            </a:extLst>
          </p:cNvPr>
          <p:cNvGrpSpPr/>
          <p:nvPr/>
        </p:nvGrpSpPr>
        <p:grpSpPr>
          <a:xfrm>
            <a:off x="2687054" y="1775097"/>
            <a:ext cx="6817892" cy="2446326"/>
            <a:chOff x="2687054" y="1775097"/>
            <a:chExt cx="6817892" cy="2446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097FBEA-9ACE-34AE-5D07-70FBCC1C1441}"/>
                </a:ext>
              </a:extLst>
            </p:cNvPr>
            <p:cNvGrpSpPr/>
            <p:nvPr/>
          </p:nvGrpSpPr>
          <p:grpSpPr>
            <a:xfrm>
              <a:off x="2687054" y="1775097"/>
              <a:ext cx="6817892" cy="1797191"/>
              <a:chOff x="2687054" y="2032275"/>
              <a:chExt cx="6817892" cy="17971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C708A7-549F-ADFE-F0E2-4C0066A91C58}"/>
                  </a:ext>
                </a:extLst>
              </p:cNvPr>
              <p:cNvSpPr txBox="1"/>
              <p:nvPr/>
            </p:nvSpPr>
            <p:spPr>
              <a:xfrm>
                <a:off x="4199487" y="2032275"/>
                <a:ext cx="379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Sequel Sans Semi Bold Body" panose="020B0603050000020004" pitchFamily="34" charset="0"/>
                  </a:rPr>
                  <a:t>Actual investment with</a:t>
                </a:r>
                <a:endParaRPr lang="ko-KR" altLang="en-US" sz="2400" dirty="0">
                  <a:solidFill>
                    <a:schemeClr val="bg1"/>
                  </a:solidFill>
                  <a:latin typeface="Sequel Sans Semi Bold Body" panose="020B060305000002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EADC1-866A-48B2-DC7B-9C4E6772324D}"/>
                  </a:ext>
                </a:extLst>
              </p:cNvPr>
              <p:cNvSpPr txBox="1"/>
              <p:nvPr/>
            </p:nvSpPr>
            <p:spPr>
              <a:xfrm>
                <a:off x="2687054" y="2259806"/>
                <a:ext cx="68178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solidFill>
                      <a:schemeClr val="bg1"/>
                    </a:solidFill>
                    <a:latin typeface="Sequel Sans Black Body" panose="020B0703050000020004" pitchFamily="34" charset="0"/>
                  </a:rPr>
                  <a:t>Neuti Soft</a:t>
                </a:r>
                <a:endParaRPr lang="ko-KR" altLang="en-US" sz="9600" dirty="0">
                  <a:solidFill>
                    <a:schemeClr val="bg1"/>
                  </a:solidFill>
                  <a:latin typeface="Sequel Sans Black Body" panose="020B07030500000200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C0455-C600-472F-0E72-C0BFBFC0A38D}"/>
                </a:ext>
              </a:extLst>
            </p:cNvPr>
            <p:cNvSpPr txBox="1"/>
            <p:nvPr/>
          </p:nvSpPr>
          <p:spPr>
            <a:xfrm>
              <a:off x="3799540" y="3636648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Neuti Soft 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실전 투자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480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5B1C43-1C6F-39E5-8A96-8681B9DC3B00}"/>
              </a:ext>
            </a:extLst>
          </p:cNvPr>
          <p:cNvSpPr/>
          <p:nvPr/>
        </p:nvSpPr>
        <p:spPr>
          <a:xfrm>
            <a:off x="0" y="1"/>
            <a:ext cx="3551722" cy="6858000"/>
          </a:xfrm>
          <a:prstGeom prst="rect">
            <a:avLst/>
          </a:prstGeom>
          <a:gradFill>
            <a:gsLst>
              <a:gs pos="100000">
                <a:srgbClr val="1B1F24"/>
              </a:gs>
              <a:gs pos="0">
                <a:srgbClr val="2A23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2B45D-22F5-1C80-9E9A-4061BD1999B9}"/>
              </a:ext>
            </a:extLst>
          </p:cNvPr>
          <p:cNvSpPr/>
          <p:nvPr/>
        </p:nvSpPr>
        <p:spPr>
          <a:xfrm>
            <a:off x="3573694" y="0"/>
            <a:ext cx="86402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4B822-9A82-7C35-B8A3-C1F62305E1FA}"/>
              </a:ext>
            </a:extLst>
          </p:cNvPr>
          <p:cNvSpPr txBox="1"/>
          <p:nvPr/>
        </p:nvSpPr>
        <p:spPr>
          <a:xfrm>
            <a:off x="274608" y="572972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46052-3CB9-CAA0-A2BA-DFED55003FBF}"/>
              </a:ext>
            </a:extLst>
          </p:cNvPr>
          <p:cNvSpPr txBox="1"/>
          <p:nvPr/>
        </p:nvSpPr>
        <p:spPr>
          <a:xfrm>
            <a:off x="274608" y="152090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r>
              <a:rPr lang="ko-KR" altLang="en-US" sz="2400" dirty="0">
                <a:solidFill>
                  <a:srgbClr val="7F7F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트레이딩 기술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81F0A-4B60-C520-3BE5-97BB03CC9326}"/>
              </a:ext>
            </a:extLst>
          </p:cNvPr>
          <p:cNvGrpSpPr/>
          <p:nvPr/>
        </p:nvGrpSpPr>
        <p:grpSpPr>
          <a:xfrm>
            <a:off x="355652" y="2099505"/>
            <a:ext cx="1593706" cy="1530939"/>
            <a:chOff x="176544" y="1682357"/>
            <a:chExt cx="1593706" cy="15309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A4175-5BAD-D6A4-CAAE-7738DCB32251}"/>
                </a:ext>
              </a:extLst>
            </p:cNvPr>
            <p:cNvSpPr txBox="1"/>
            <p:nvPr/>
          </p:nvSpPr>
          <p:spPr>
            <a:xfrm>
              <a:off x="176544" y="1682357"/>
              <a:ext cx="1593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보조 지표 활용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694071-F444-B140-E3B2-9946C0190F6F}"/>
                </a:ext>
              </a:extLst>
            </p:cNvPr>
            <p:cNvSpPr txBox="1"/>
            <p:nvPr/>
          </p:nvSpPr>
          <p:spPr>
            <a:xfrm>
              <a:off x="488491" y="2043745"/>
              <a:ext cx="50045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- 1. 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2. 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- 3. </a:t>
              </a:r>
              <a:b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- 4.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5.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0CFDA4-14E4-5FFA-3780-1FA6C0AD0FBA}"/>
              </a:ext>
            </a:extLst>
          </p:cNvPr>
          <p:cNvGrpSpPr/>
          <p:nvPr/>
        </p:nvGrpSpPr>
        <p:grpSpPr>
          <a:xfrm>
            <a:off x="355652" y="3676871"/>
            <a:ext cx="1539204" cy="1530939"/>
            <a:chOff x="176544" y="3259723"/>
            <a:chExt cx="1539204" cy="15309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60AEB6-CD12-2973-483C-B547E965D16F}"/>
                </a:ext>
              </a:extLst>
            </p:cNvPr>
            <p:cNvSpPr txBox="1"/>
            <p:nvPr/>
          </p:nvSpPr>
          <p:spPr>
            <a:xfrm>
              <a:off x="176544" y="3259723"/>
              <a:ext cx="15392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트레이딩 기술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A7C195-F451-0D66-9751-A047BD6D17CF}"/>
                </a:ext>
              </a:extLst>
            </p:cNvPr>
            <p:cNvSpPr txBox="1"/>
            <p:nvPr/>
          </p:nvSpPr>
          <p:spPr>
            <a:xfrm>
              <a:off x="488491" y="3621111"/>
              <a:ext cx="49084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- 1.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2.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3.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4.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5.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6D5508-0D79-2D42-899D-6711E13866E3}"/>
              </a:ext>
            </a:extLst>
          </p:cNvPr>
          <p:cNvSpPr txBox="1"/>
          <p:nvPr/>
        </p:nvSpPr>
        <p:spPr>
          <a:xfrm>
            <a:off x="4746674" y="2684996"/>
            <a:ext cx="62504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지표를 통해 진입 시기를 정하고</a:t>
            </a:r>
            <a:endParaRPr lang="en-US" altLang="ko-KR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기술을 이용해 수익을 발전시킨다</a:t>
            </a:r>
            <a:r>
              <a:rPr lang="en-US" altLang="ko-KR" sz="28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8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A90B9-B1B5-A130-2DAA-0910FCA707B9}"/>
              </a:ext>
            </a:extLst>
          </p:cNvPr>
          <p:cNvSpPr txBox="1"/>
          <p:nvPr/>
        </p:nvSpPr>
        <p:spPr>
          <a:xfrm>
            <a:off x="6699106" y="2161775"/>
            <a:ext cx="23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Lecture Goals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40AEC-4F1A-0BEA-F1C2-53D0518BD722}"/>
              </a:ext>
            </a:extLst>
          </p:cNvPr>
          <p:cNvSpPr txBox="1"/>
          <p:nvPr/>
        </p:nvSpPr>
        <p:spPr>
          <a:xfrm>
            <a:off x="5259608" y="4447073"/>
            <a:ext cx="5312673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선물 종목들의 차트를 파악 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보조지표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통해 투자 종목을 선정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진입 시기를 정한다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진입한다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뒤 </a:t>
            </a:r>
            <a:r>
              <a:rPr lang="ko-KR" altLang="en-US" sz="1600" dirty="0">
                <a:solidFill>
                  <a:srgbClr val="25A49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트레이딩 기술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따라 </a:t>
            </a:r>
            <a:r>
              <a:rPr lang="en-US" altLang="ko-KR" sz="1600" dirty="0">
                <a:solidFill>
                  <a:srgbClr val="EA514E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█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만큼 수익을 낸다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 과정은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8FAADC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올바른 투자원칙</a:t>
            </a:r>
            <a:r>
              <a:rPr lang="en-US" altLang="ko-KR" sz="1600" dirty="0">
                <a:solidFill>
                  <a:srgbClr val="8FAADC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, </a:t>
            </a:r>
            <a:r>
              <a:rPr lang="ko-KR" altLang="en-US" sz="1600" dirty="0">
                <a:solidFill>
                  <a:srgbClr val="8FAADC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자가 </a:t>
            </a:r>
            <a:r>
              <a:rPr lang="ko-KR" altLang="en-US" sz="1600" dirty="0" err="1">
                <a:solidFill>
                  <a:srgbClr val="8FAADC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제어법</a:t>
            </a:r>
            <a:r>
              <a:rPr lang="en-US" altLang="ko-KR" sz="1600" dirty="0">
                <a:solidFill>
                  <a:srgbClr val="8FAADC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없이는 투기가 된다</a:t>
            </a:r>
            <a:r>
              <a:rPr lang="en-US" altLang="ko-KR" sz="1600" dirty="0">
                <a:solidFill>
                  <a:srgbClr val="F0A72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E73A80-4A74-86BA-DF35-8C0BC81AD017}"/>
              </a:ext>
            </a:extLst>
          </p:cNvPr>
          <p:cNvGrpSpPr/>
          <p:nvPr/>
        </p:nvGrpSpPr>
        <p:grpSpPr>
          <a:xfrm>
            <a:off x="10648863" y="5909094"/>
            <a:ext cx="1430924" cy="849318"/>
            <a:chOff x="3799856" y="5282093"/>
            <a:chExt cx="1606545" cy="9890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31D6CB6-22EF-4CF1-80FB-FFDD0974E199}"/>
                </a:ext>
              </a:extLst>
            </p:cNvPr>
            <p:cNvGrpSpPr/>
            <p:nvPr/>
          </p:nvGrpSpPr>
          <p:grpSpPr>
            <a:xfrm>
              <a:off x="3799856" y="5282093"/>
              <a:ext cx="1327609" cy="303929"/>
              <a:chOff x="3799856" y="5282093"/>
              <a:chExt cx="1327609" cy="30392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725FC23-8E7F-F52D-9272-B5F47DA88F5D}"/>
                  </a:ext>
                </a:extLst>
              </p:cNvPr>
              <p:cNvSpPr/>
              <p:nvPr/>
            </p:nvSpPr>
            <p:spPr>
              <a:xfrm>
                <a:off x="3799856" y="5364640"/>
                <a:ext cx="181155" cy="18115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2C219-8F21-AF09-DE7B-C17B8C33DFB4}"/>
                  </a:ext>
                </a:extLst>
              </p:cNvPr>
              <p:cNvSpPr txBox="1"/>
              <p:nvPr/>
            </p:nvSpPr>
            <p:spPr>
              <a:xfrm>
                <a:off x="3956952" y="5282093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지난 시간에 배운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61FAEBD-3E9F-C327-CFBD-31B055B74DC1}"/>
                </a:ext>
              </a:extLst>
            </p:cNvPr>
            <p:cNvGrpSpPr/>
            <p:nvPr/>
          </p:nvGrpSpPr>
          <p:grpSpPr>
            <a:xfrm>
              <a:off x="3799856" y="5624673"/>
              <a:ext cx="1342299" cy="303929"/>
              <a:chOff x="3799856" y="5591802"/>
              <a:chExt cx="1342299" cy="30392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BD11BD1-A300-5387-9ACF-E3D143CF99E7}"/>
                  </a:ext>
                </a:extLst>
              </p:cNvPr>
              <p:cNvSpPr/>
              <p:nvPr/>
            </p:nvSpPr>
            <p:spPr>
              <a:xfrm>
                <a:off x="3799856" y="5674349"/>
                <a:ext cx="181155" cy="181155"/>
              </a:xfrm>
              <a:prstGeom prst="rect">
                <a:avLst/>
              </a:prstGeom>
              <a:solidFill>
                <a:srgbClr val="25A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4C483-D972-8200-BDB3-28B8A91AD9C0}"/>
                  </a:ext>
                </a:extLst>
              </p:cNvPr>
              <p:cNvSpPr txBox="1"/>
              <p:nvPr/>
            </p:nvSpPr>
            <p:spPr>
              <a:xfrm>
                <a:off x="3971642" y="5591802"/>
                <a:ext cx="1170513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이번 시간에 배울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E1E66F8-2CF7-9F5C-83DC-08E5F47B167B}"/>
                </a:ext>
              </a:extLst>
            </p:cNvPr>
            <p:cNvGrpSpPr/>
            <p:nvPr/>
          </p:nvGrpSpPr>
          <p:grpSpPr>
            <a:xfrm>
              <a:off x="3799856" y="5967252"/>
              <a:ext cx="1606545" cy="303929"/>
              <a:chOff x="3799856" y="5967252"/>
              <a:chExt cx="1606545" cy="3039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0E4F4E-5C17-A70B-B011-2389B9CC600A}"/>
                  </a:ext>
                </a:extLst>
              </p:cNvPr>
              <p:cNvSpPr/>
              <p:nvPr/>
            </p:nvSpPr>
            <p:spPr>
              <a:xfrm>
                <a:off x="3799856" y="6066605"/>
                <a:ext cx="181155" cy="181155"/>
              </a:xfrm>
              <a:prstGeom prst="rect">
                <a:avLst/>
              </a:prstGeom>
              <a:solidFill>
                <a:srgbClr val="F15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7068B4-3F4A-9ED2-F0F3-13D5C965D9F7}"/>
                  </a:ext>
                </a:extLst>
              </p:cNvPr>
              <p:cNvSpPr txBox="1"/>
              <p:nvPr/>
            </p:nvSpPr>
            <p:spPr>
              <a:xfrm>
                <a:off x="3981011" y="5967252"/>
                <a:ext cx="1425390" cy="30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다음 시간에 배우게 될 것</a:t>
                </a:r>
                <a:endParaRPr lang="en-US" altLang="ko-KR" sz="10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B60862-B931-8173-6461-150099706066}"/>
              </a:ext>
            </a:extLst>
          </p:cNvPr>
          <p:cNvGrpSpPr/>
          <p:nvPr/>
        </p:nvGrpSpPr>
        <p:grpSpPr>
          <a:xfrm>
            <a:off x="355652" y="5230644"/>
            <a:ext cx="1539204" cy="1530939"/>
            <a:chOff x="176544" y="3259723"/>
            <a:chExt cx="1539204" cy="15309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0348D5-AE58-6CBD-0E13-F7C770F2D527}"/>
                </a:ext>
              </a:extLst>
            </p:cNvPr>
            <p:cNvSpPr txBox="1"/>
            <p:nvPr/>
          </p:nvSpPr>
          <p:spPr>
            <a:xfrm>
              <a:off x="176544" y="3259723"/>
              <a:ext cx="15392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•</a:t>
              </a:r>
              <a:r>
                <a:rPr lang="ko-KR" altLang="en-US" sz="16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프로그램 활용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64A042-4E11-7F79-0826-3BCF8406A836}"/>
                </a:ext>
              </a:extLst>
            </p:cNvPr>
            <p:cNvSpPr txBox="1"/>
            <p:nvPr/>
          </p:nvSpPr>
          <p:spPr>
            <a:xfrm>
              <a:off x="488491" y="3621111"/>
              <a:ext cx="49084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- 1.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2.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3.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4. </a:t>
              </a:r>
            </a:p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– 5.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D30A354-2205-5EDF-1A71-6DF4C9E3BB4C}"/>
              </a:ext>
            </a:extLst>
          </p:cNvPr>
          <p:cNvSpPr txBox="1"/>
          <p:nvPr/>
        </p:nvSpPr>
        <p:spPr>
          <a:xfrm>
            <a:off x="3560127" y="3567294"/>
            <a:ext cx="857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0A7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더불어</a:t>
            </a:r>
            <a:r>
              <a:rPr lang="en-US" altLang="ko-KR" sz="3600" dirty="0">
                <a:solidFill>
                  <a:srgbClr val="F0A7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ZTS</a:t>
            </a:r>
            <a:r>
              <a:rPr lang="ko-KR" altLang="en-US" sz="3600" dirty="0">
                <a:solidFill>
                  <a:srgbClr val="F0A7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이용해 차별화된 투자를 행한다</a:t>
            </a:r>
            <a:r>
              <a:rPr lang="en-US" altLang="ko-KR" sz="3600" dirty="0">
                <a:solidFill>
                  <a:srgbClr val="F0A72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3600" dirty="0">
              <a:solidFill>
                <a:srgbClr val="F0A724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80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하루가 달라지는 기지개 켜기! : 네이버 포스트">
            <a:extLst>
              <a:ext uri="{FF2B5EF4-FFF2-40B4-BE49-F238E27FC236}">
                <a16:creationId xmlns:a16="http://schemas.microsoft.com/office/drawing/2014/main" id="{4BA52E30-3ADC-4D7B-86E1-67C1871E8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0"/>
            <a:ext cx="4014787" cy="685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19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90657" y="2003755"/>
            <a:ext cx="30107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보조지표 개론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A08A82-B6B8-B2D6-EB8D-6E661F25B800}"/>
              </a:ext>
            </a:extLst>
          </p:cNvPr>
          <p:cNvGrpSpPr/>
          <p:nvPr/>
        </p:nvGrpSpPr>
        <p:grpSpPr>
          <a:xfrm>
            <a:off x="4423464" y="2940706"/>
            <a:ext cx="6171024" cy="1654703"/>
            <a:chOff x="3943937" y="2621186"/>
            <a:chExt cx="6772868" cy="16547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3943937" y="2621186"/>
              <a:ext cx="6772868" cy="60016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무엇을 근거로 언제 투자하는가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BE07C0-64FE-8400-E708-80915AD01A9C}"/>
                </a:ext>
              </a:extLst>
            </p:cNvPr>
            <p:cNvSpPr txBox="1"/>
            <p:nvPr/>
          </p:nvSpPr>
          <p:spPr>
            <a:xfrm>
              <a:off x="4478488" y="3387184"/>
              <a:ext cx="5783829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이제 차트가 무엇인지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올바른 투자가 무엇인지 알지만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제일 여러분이 제일 궁금해 할 것</a:t>
              </a:r>
              <a:r>
                <a:rPr lang="en-US" altLang="ko-KR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986529" y="2947776"/>
            <a:ext cx="2429922" cy="177726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2128833" y="4800286"/>
            <a:ext cx="2145315" cy="5347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무작정 넣어 놓고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바라볼 수만은 없죠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053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머리말 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들어가기에 앞서</a:t>
            </a:r>
            <a:r>
              <a:rPr lang="en-US" altLang="ko-KR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5</a:t>
            </a:r>
            <a:endParaRPr lang="ko-KR" altLang="en-US" sz="3200" dirty="0">
              <a:gradFill>
                <a:gsLst>
                  <a:gs pos="100000">
                    <a:srgbClr val="1B1F24"/>
                  </a:gs>
                  <a:gs pos="0">
                    <a:srgbClr val="2A2342"/>
                  </a:gs>
                </a:gsLst>
                <a:lin ang="5400000" scaled="1"/>
              </a:gra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00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096000" y="2255534"/>
            <a:ext cx="0" cy="3630915"/>
          </a:xfrm>
          <a:prstGeom prst="line">
            <a:avLst/>
          </a:prstGeom>
          <a:ln w="34925">
            <a:solidFill>
              <a:srgbClr val="1B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966021" y="2449338"/>
            <a:ext cx="4192510" cy="3246874"/>
            <a:chOff x="7158908" y="2457291"/>
            <a:chExt cx="4192510" cy="3246874"/>
          </a:xfrm>
        </p:grpSpPr>
        <p:sp>
          <p:nvSpPr>
            <p:cNvPr id="18" name="TextBox 17"/>
            <p:cNvSpPr txBox="1"/>
            <p:nvPr/>
          </p:nvSpPr>
          <p:spPr>
            <a:xfrm>
              <a:off x="7230347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주무세요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X-Trader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가 대신 하겠습니다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58909" y="4257356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훨씬 빠르고 안전하게 미래가치를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얻을 수 있습니다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83985" y="2457291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저희 교육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과</a:t>
              </a:r>
              <a:r>
                <a:rPr lang="ko-KR" altLang="en-US" sz="2400" dirty="0">
                  <a:solidFill>
                    <a:srgbClr val="1B1F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함께라면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58908" y="5119390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그리고 올바르게</a:t>
              </a:r>
              <a:endParaRPr lang="en-US" altLang="ko-KR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투자 가능합니다</a:t>
              </a:r>
              <a:r>
                <a:rPr lang="en-US" altLang="ko-KR" sz="16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5728" y="2449339"/>
            <a:ext cx="4121071" cy="3123763"/>
            <a:chOff x="7194628" y="2449339"/>
            <a:chExt cx="4121071" cy="3123763"/>
          </a:xfrm>
        </p:grpSpPr>
        <p:sp>
          <p:nvSpPr>
            <p:cNvPr id="29" name="TextBox 28"/>
            <p:cNvSpPr txBox="1"/>
            <p:nvPr/>
          </p:nvSpPr>
          <p:spPr>
            <a:xfrm>
              <a:off x="7194628" y="3289177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잠든 때를</a:t>
              </a:r>
              <a:endParaRPr lang="en-US" altLang="ko-KR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신경 쓰지 않습니다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94628" y="4171385"/>
              <a:ext cx="4121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어쩌면 주식보다 더 큰 부를 안겨줄 수도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뺏어갈 수도 있습니다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19705" y="2449339"/>
              <a:ext cx="287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A2324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코인은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94628" y="5234548"/>
              <a:ext cx="4121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당신이 원하는 만큼 투자 가능합니다</a:t>
              </a:r>
              <a:r>
                <a:rPr lang="en-US" altLang="ko-KR" sz="1600" dirty="0">
                  <a:solidFill>
                    <a:srgbClr val="E2988E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</a:t>
              </a:r>
              <a:endParaRPr lang="ko-KR" altLang="en-US" sz="1600" dirty="0">
                <a:solidFill>
                  <a:srgbClr val="E2988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71825" y="1527812"/>
            <a:ext cx="3448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교육 이후 달라질 것</a:t>
            </a:r>
          </a:p>
        </p:txBody>
      </p:sp>
    </p:spTree>
    <p:extLst>
      <p:ext uri="{BB962C8B-B14F-4D97-AF65-F5344CB8AC3E}">
        <p14:creationId xmlns:p14="http://schemas.microsoft.com/office/powerpoint/2010/main" val="2758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90657" y="2003755"/>
            <a:ext cx="30107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보조지표 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423464" y="2875505"/>
            <a:ext cx="6171024" cy="178510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뉴스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지인의 정보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믿을 수 없는 픽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AF9C2-6966-DF0E-E1D4-13E298677FA7}"/>
              </a:ext>
            </a:extLst>
          </p:cNvPr>
          <p:cNvSpPr/>
          <p:nvPr/>
        </p:nvSpPr>
        <p:spPr>
          <a:xfrm>
            <a:off x="1986529" y="2947776"/>
            <a:ext cx="2429922" cy="177726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2128833" y="4800286"/>
            <a:ext cx="2145315" cy="5347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친구가 아니라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쥐새끼일 수도 있고요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3007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90657" y="2003755"/>
            <a:ext cx="30107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보조지표 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723303" y="3014004"/>
            <a:ext cx="6171024" cy="15081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항상 </a:t>
            </a:r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한가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평생 </a:t>
            </a:r>
            <a:r>
              <a:rPr lang="ko-KR" altLang="en-US" sz="32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의존 가능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한가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E963C3-B2BF-6686-2AA8-2D687838CAAA}"/>
              </a:ext>
            </a:extLst>
          </p:cNvPr>
          <p:cNvSpPr/>
          <p:nvPr/>
        </p:nvSpPr>
        <p:spPr>
          <a:xfrm>
            <a:off x="1702641" y="2947776"/>
            <a:ext cx="2997698" cy="177726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2061188" y="4701113"/>
            <a:ext cx="2145315" cy="5347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오히려 당신이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미끼에 낚인 물고기가 될 수도 있지요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B029A-5632-6856-68A7-B7FAE0A50B4C}"/>
              </a:ext>
            </a:extLst>
          </p:cNvPr>
          <p:cNvSpPr txBox="1"/>
          <p:nvPr/>
        </p:nvSpPr>
        <p:spPr>
          <a:xfrm>
            <a:off x="4700339" y="4458945"/>
            <a:ext cx="6216952" cy="6232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잡아주는 물고기에만 의존할 것인가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애초에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물고기가 맞긴 한가요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49594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590657" y="2003755"/>
            <a:ext cx="30107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4-0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보조지표 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723303" y="2979379"/>
            <a:ext cx="6171024" cy="15773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나만의 근거를 만드는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기술적 분석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4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보조지표</a:t>
            </a:r>
            <a:endParaRPr lang="en-US" altLang="ko-KR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E963C3-B2BF-6686-2AA8-2D687838CAAA}"/>
              </a:ext>
            </a:extLst>
          </p:cNvPr>
          <p:cNvSpPr/>
          <p:nvPr/>
        </p:nvSpPr>
        <p:spPr>
          <a:xfrm>
            <a:off x="1702641" y="2947776"/>
            <a:ext cx="2997698" cy="177726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2061188" y="4816529"/>
            <a:ext cx="2145315" cy="30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사실 이렇게 복잡하지도 않아요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9594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795842" y="2003755"/>
            <a:ext cx="260039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4-1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보조지표란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723303" y="2979380"/>
            <a:ext cx="6171024" cy="15773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계산식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통계를 바탕으로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시장 예측을 돕는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4400" dirty="0">
                <a:solidFill>
                  <a:srgbClr val="F1542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차트분석도구</a:t>
            </a:r>
            <a:endParaRPr lang="en-US" altLang="ko-KR" sz="3200" dirty="0">
              <a:solidFill>
                <a:srgbClr val="F1542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E963C3-B2BF-6686-2AA8-2D687838CAAA}"/>
              </a:ext>
            </a:extLst>
          </p:cNvPr>
          <p:cNvSpPr/>
          <p:nvPr/>
        </p:nvSpPr>
        <p:spPr>
          <a:xfrm>
            <a:off x="1702641" y="2831683"/>
            <a:ext cx="2997698" cy="219806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2061188" y="5029749"/>
            <a:ext cx="2145315" cy="30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이평선은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빙산의 일각입니다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03333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50447" y="2003755"/>
            <a:ext cx="409118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보조지표의 사용 이유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E07C0-64FE-8400-E708-80915AD01A9C}"/>
              </a:ext>
            </a:extLst>
          </p:cNvPr>
          <p:cNvSpPr txBox="1"/>
          <p:nvPr/>
        </p:nvSpPr>
        <p:spPr>
          <a:xfrm>
            <a:off x="4723303" y="2829339"/>
            <a:ext cx="6171024" cy="18774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가치 투자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기업 재무 확인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분석할 정보는 차트 뿐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 코인 시장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모든 것은 차트에서 이루어진다</a:t>
            </a:r>
            <a:r>
              <a: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E963C3-B2BF-6686-2AA8-2D687838CAAA}"/>
              </a:ext>
            </a:extLst>
          </p:cNvPr>
          <p:cNvSpPr/>
          <p:nvPr/>
        </p:nvSpPr>
        <p:spPr>
          <a:xfrm>
            <a:off x="1702641" y="2831683"/>
            <a:ext cx="2997698" cy="219806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33400" dist="38100" dir="5400000" sx="106000" sy="106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0A366-25B6-1E16-CA04-7923A08742B4}"/>
              </a:ext>
            </a:extLst>
          </p:cNvPr>
          <p:cNvSpPr txBox="1"/>
          <p:nvPr/>
        </p:nvSpPr>
        <p:spPr>
          <a:xfrm>
            <a:off x="1940788" y="5030528"/>
            <a:ext cx="2386116" cy="30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가격이 어디로 향할지는 차트만이 압니다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C36C3-9AD5-A78C-6463-26C905F89299}"/>
              </a:ext>
            </a:extLst>
          </p:cNvPr>
          <p:cNvSpPr/>
          <p:nvPr/>
        </p:nvSpPr>
        <p:spPr>
          <a:xfrm flipV="1">
            <a:off x="6183984" y="3175367"/>
            <a:ext cx="3195686" cy="45719"/>
          </a:xfrm>
          <a:prstGeom prst="rect">
            <a:avLst/>
          </a:prstGeom>
          <a:solidFill>
            <a:srgbClr val="F15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0956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50447" y="2003755"/>
            <a:ext cx="409118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보조지표의 사용 이유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C23BAB-2D67-4CF7-D006-37684712E990}"/>
              </a:ext>
            </a:extLst>
          </p:cNvPr>
          <p:cNvGrpSpPr/>
          <p:nvPr/>
        </p:nvGrpSpPr>
        <p:grpSpPr>
          <a:xfrm>
            <a:off x="4295234" y="2665789"/>
            <a:ext cx="3601530" cy="2204537"/>
            <a:chOff x="3185706" y="2124106"/>
            <a:chExt cx="5820587" cy="35628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90E25FD-EB89-E58F-5FA6-731B9121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5706" y="2124106"/>
              <a:ext cx="5820587" cy="3562847"/>
            </a:xfrm>
            <a:prstGeom prst="round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9529D5-E985-4265-6B2E-C79CA78D5252}"/>
                </a:ext>
              </a:extLst>
            </p:cNvPr>
            <p:cNvSpPr txBox="1"/>
            <p:nvPr/>
          </p:nvSpPr>
          <p:spPr>
            <a:xfrm>
              <a:off x="3529543" y="4453892"/>
              <a:ext cx="2189907" cy="394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하락이 예상되시나요</a:t>
              </a:r>
              <a:r>
                <a:rPr lang="en-US" altLang="ko-KR" sz="14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?</a:t>
              </a:r>
              <a:endPara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F778AC7-0C7F-02CB-3719-FBC784320D9F}"/>
                </a:ext>
              </a:extLst>
            </p:cNvPr>
            <p:cNvCxnSpPr/>
            <p:nvPr/>
          </p:nvCxnSpPr>
          <p:spPr>
            <a:xfrm flipV="1">
              <a:off x="3867325" y="3429000"/>
              <a:ext cx="0" cy="71516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9147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50447" y="2003755"/>
            <a:ext cx="409118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보조지표의 사용 이유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8DA0F4-333A-4061-674B-D68E328B13EA}"/>
              </a:ext>
            </a:extLst>
          </p:cNvPr>
          <p:cNvGrpSpPr/>
          <p:nvPr/>
        </p:nvGrpSpPr>
        <p:grpSpPr>
          <a:xfrm>
            <a:off x="4295234" y="2665789"/>
            <a:ext cx="3601530" cy="2204537"/>
            <a:chOff x="3185706" y="2124106"/>
            <a:chExt cx="5820587" cy="35628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67AC02D-CF62-F9F3-8A4E-3F72489F053B}"/>
                </a:ext>
              </a:extLst>
            </p:cNvPr>
            <p:cNvGrpSpPr/>
            <p:nvPr/>
          </p:nvGrpSpPr>
          <p:grpSpPr>
            <a:xfrm>
              <a:off x="3185706" y="2124106"/>
              <a:ext cx="5820587" cy="3562847"/>
              <a:chOff x="3185706" y="2253981"/>
              <a:chExt cx="5820587" cy="3562847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66BCE7AB-E70C-33F2-9627-62BD2F5829C1}"/>
                  </a:ext>
                </a:extLst>
              </p:cNvPr>
              <p:cNvSpPr/>
              <p:nvPr/>
            </p:nvSpPr>
            <p:spPr>
              <a:xfrm>
                <a:off x="3185706" y="2253981"/>
                <a:ext cx="5820587" cy="3562847"/>
              </a:xfrm>
              <a:prstGeom prst="round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5A97CFC-C2C8-DD81-7678-8C161F99C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043"/>
              <a:stretch/>
            </p:blipFill>
            <p:spPr>
              <a:xfrm>
                <a:off x="3266797" y="2287322"/>
                <a:ext cx="5658403" cy="3496163"/>
              </a:xfrm>
              <a:prstGeom prst="round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996EE9-0B4D-1333-E31D-13AD2850FF6F}"/>
                </a:ext>
              </a:extLst>
            </p:cNvPr>
            <p:cNvSpPr txBox="1"/>
            <p:nvPr/>
          </p:nvSpPr>
          <p:spPr>
            <a:xfrm>
              <a:off x="6789936" y="2669390"/>
              <a:ext cx="1296444" cy="394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예상됩니다</a:t>
              </a:r>
              <a:r>
                <a:rPr lang="en-US" altLang="ko-KR" sz="14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!</a:t>
              </a:r>
              <a:endPara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041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F3C19048-11D5-66DA-0F24-0A719C77AC1F}"/>
              </a:ext>
            </a:extLst>
          </p:cNvPr>
          <p:cNvSpPr/>
          <p:nvPr/>
        </p:nvSpPr>
        <p:spPr>
          <a:xfrm>
            <a:off x="1274707" y="1731117"/>
            <a:ext cx="9642584" cy="4073880"/>
          </a:xfrm>
          <a:prstGeom prst="roundRect">
            <a:avLst>
              <a:gd name="adj" fmla="val 7138"/>
            </a:avLst>
          </a:prstGeom>
          <a:solidFill>
            <a:srgbClr val="282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6365081"/>
            <a:ext cx="12192000" cy="492919"/>
            <a:chOff x="0" y="6365081"/>
            <a:chExt cx="12192000" cy="492919"/>
          </a:xfrm>
        </p:grpSpPr>
        <p:sp>
          <p:nvSpPr>
            <p:cNvPr id="2" name="직사각형 1"/>
            <p:cNvSpPr/>
            <p:nvPr/>
          </p:nvSpPr>
          <p:spPr>
            <a:xfrm>
              <a:off x="0" y="6365081"/>
              <a:ext cx="12192000" cy="492919"/>
            </a:xfrm>
            <a:prstGeom prst="rect">
              <a:avLst/>
            </a:prstGeom>
            <a:gradFill>
              <a:gsLst>
                <a:gs pos="100000">
                  <a:srgbClr val="1B1F24"/>
                </a:gs>
                <a:gs pos="0">
                  <a:srgbClr val="2A234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442263"/>
              <a:ext cx="3597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Actual investment with </a:t>
              </a:r>
              <a:r>
                <a:rPr lang="en-US" altLang="ko-KR" sz="1600" dirty="0" err="1">
                  <a:solidFill>
                    <a:schemeClr val="bg1"/>
                  </a:solidFill>
                  <a:latin typeface="Sequel Sans Semi Bold Body" panose="020B0603050000020004" pitchFamily="34" charset="0"/>
                </a:rPr>
                <a:t>Neutisoft</a:t>
              </a:r>
              <a:endParaRPr lang="ko-KR" altLang="en-US" sz="1600" dirty="0">
                <a:solidFill>
                  <a:schemeClr val="bg1"/>
                </a:solidFill>
                <a:latin typeface="Sequel Sans Semi Bold Body" panose="020B06030500000200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4332" y="45720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100000">
                      <a:srgbClr val="1B1F24"/>
                    </a:gs>
                    <a:gs pos="0">
                      <a:srgbClr val="2A2342"/>
                    </a:gs>
                  </a:gsLst>
                  <a:lin ang="5400000" scaled="1"/>
                </a:gra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트레이딩 마인드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7292" y="644226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equel Sans Semi Bold Body" panose="020B0603050000020004" pitchFamily="34" charset="0"/>
              </a:rPr>
              <a:t>Lecture 04</a:t>
            </a:r>
            <a:endParaRPr lang="ko-KR" altLang="en-US" sz="1600" dirty="0">
              <a:solidFill>
                <a:schemeClr val="bg1"/>
              </a:solidFill>
              <a:latin typeface="Sequel Sans Semi Bold Body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A4AE7-DE66-B50D-DE23-CB208782147F}"/>
              </a:ext>
            </a:extLst>
          </p:cNvPr>
          <p:cNvSpPr txBox="1"/>
          <p:nvPr/>
        </p:nvSpPr>
        <p:spPr>
          <a:xfrm>
            <a:off x="372957" y="1057407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•</a:t>
            </a:r>
            <a:r>
              <a:rPr lang="ko-KR" altLang="en-US" sz="2800" dirty="0">
                <a:solidFill>
                  <a:srgbClr val="7F7F7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0519-3575-3649-C72F-F286EAA21DB6}"/>
              </a:ext>
            </a:extLst>
          </p:cNvPr>
          <p:cNvSpPr txBox="1"/>
          <p:nvPr/>
        </p:nvSpPr>
        <p:spPr>
          <a:xfrm>
            <a:off x="4050447" y="2003755"/>
            <a:ext cx="409118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4-2 .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보조지표의 사용 이유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5290BE-2C86-B97C-9050-F8E61E196D76}"/>
              </a:ext>
            </a:extLst>
          </p:cNvPr>
          <p:cNvGrpSpPr/>
          <p:nvPr/>
        </p:nvGrpSpPr>
        <p:grpSpPr>
          <a:xfrm>
            <a:off x="4295234" y="2665789"/>
            <a:ext cx="3601530" cy="2204537"/>
            <a:chOff x="3185706" y="2124106"/>
            <a:chExt cx="5820587" cy="356284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0E489E0-CCFD-C2E0-73D8-E370C137C890}"/>
                </a:ext>
              </a:extLst>
            </p:cNvPr>
            <p:cNvGrpSpPr/>
            <p:nvPr/>
          </p:nvGrpSpPr>
          <p:grpSpPr>
            <a:xfrm>
              <a:off x="3185706" y="2124106"/>
              <a:ext cx="5820587" cy="3562847"/>
              <a:chOff x="3185706" y="2253981"/>
              <a:chExt cx="5820587" cy="356284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5E8351C8-6C63-0952-D91B-7198C06F2EA8}"/>
                  </a:ext>
                </a:extLst>
              </p:cNvPr>
              <p:cNvSpPr/>
              <p:nvPr/>
            </p:nvSpPr>
            <p:spPr>
              <a:xfrm>
                <a:off x="3185706" y="2253981"/>
                <a:ext cx="5820587" cy="3562847"/>
              </a:xfrm>
              <a:prstGeom prst="round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B2482C35-BFDB-F324-41E8-DB2818C62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043"/>
              <a:stretch/>
            </p:blipFill>
            <p:spPr>
              <a:xfrm>
                <a:off x="3266797" y="2287322"/>
                <a:ext cx="5658403" cy="3496163"/>
              </a:xfrm>
              <a:prstGeom prst="round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E2BCBF-47D2-1A60-68DF-A0A25E2587FE}"/>
                </a:ext>
              </a:extLst>
            </p:cNvPr>
            <p:cNvSpPr txBox="1"/>
            <p:nvPr/>
          </p:nvSpPr>
          <p:spPr>
            <a:xfrm>
              <a:off x="5953385" y="2579479"/>
              <a:ext cx="2109803" cy="394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 때 공매도 했다면</a:t>
              </a:r>
              <a:r>
                <a:rPr lang="en-US" altLang="ko-KR" sz="140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?</a:t>
              </a:r>
              <a:endParaRPr lang="ko-KR" altLang="en-US" sz="1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352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보조지표를 사용하는 이유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CCC9E3-3B5B-4F79-96C4-E8018496ACA3}"/>
              </a:ext>
            </a:extLst>
          </p:cNvPr>
          <p:cNvGrpSpPr/>
          <p:nvPr/>
        </p:nvGrpSpPr>
        <p:grpSpPr>
          <a:xfrm>
            <a:off x="3185706" y="2124106"/>
            <a:ext cx="5820587" cy="3562847"/>
            <a:chOff x="3185706" y="2253981"/>
            <a:chExt cx="5820587" cy="356284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6CDCEAA-05B0-418B-BEEC-BC174B8A5C9E}"/>
                </a:ext>
              </a:extLst>
            </p:cNvPr>
            <p:cNvSpPr/>
            <p:nvPr/>
          </p:nvSpPr>
          <p:spPr>
            <a:xfrm>
              <a:off x="3185706" y="2253981"/>
              <a:ext cx="5820587" cy="3562847"/>
            </a:xfrm>
            <a:prstGeom prst="roundRect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00A7F4-1DDE-491B-8795-7EB5BF94E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3"/>
            <a:stretch/>
          </p:blipFill>
          <p:spPr>
            <a:xfrm>
              <a:off x="3266797" y="2287322"/>
              <a:ext cx="5658403" cy="3496163"/>
            </a:xfrm>
            <a:prstGeom prst="round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1BF7C4-CC6A-4468-BE09-33F6F30FF525}"/>
              </a:ext>
            </a:extLst>
          </p:cNvPr>
          <p:cNvSpPr txBox="1"/>
          <p:nvPr/>
        </p:nvSpPr>
        <p:spPr>
          <a:xfrm>
            <a:off x="3661752" y="3829438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455F85C-B89B-4B35-ADEC-969C66366F1A}"/>
              </a:ext>
            </a:extLst>
          </p:cNvPr>
          <p:cNvCxnSpPr/>
          <p:nvPr/>
        </p:nvCxnSpPr>
        <p:spPr>
          <a:xfrm>
            <a:off x="4530055" y="2810311"/>
            <a:ext cx="45300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2C3171-860E-46E3-9C21-A040E0EA9C72}"/>
              </a:ext>
            </a:extLst>
          </p:cNvPr>
          <p:cNvCxnSpPr>
            <a:cxnSpLocks/>
          </p:cNvCxnSpPr>
          <p:nvPr/>
        </p:nvCxnSpPr>
        <p:spPr>
          <a:xfrm>
            <a:off x="4530055" y="5301841"/>
            <a:ext cx="405188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3F8368F-621E-4E01-B43C-7EF8990ECB35}"/>
              </a:ext>
            </a:extLst>
          </p:cNvPr>
          <p:cNvCxnSpPr/>
          <p:nvPr/>
        </p:nvCxnSpPr>
        <p:spPr>
          <a:xfrm>
            <a:off x="4739780" y="2810311"/>
            <a:ext cx="0" cy="249992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921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E7170F-440B-1657-CF14-0CF21027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보조지표를 사용하는 이유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CCC9E3-3B5B-4F79-96C4-E8018496ACA3}"/>
              </a:ext>
            </a:extLst>
          </p:cNvPr>
          <p:cNvGrpSpPr/>
          <p:nvPr/>
        </p:nvGrpSpPr>
        <p:grpSpPr>
          <a:xfrm>
            <a:off x="3185706" y="2124106"/>
            <a:ext cx="5820587" cy="3562847"/>
            <a:chOff x="3185706" y="2253981"/>
            <a:chExt cx="5820587" cy="356284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6CDCEAA-05B0-418B-BEEC-BC174B8A5C9E}"/>
                </a:ext>
              </a:extLst>
            </p:cNvPr>
            <p:cNvSpPr/>
            <p:nvPr/>
          </p:nvSpPr>
          <p:spPr>
            <a:xfrm>
              <a:off x="3185706" y="2253981"/>
              <a:ext cx="5820587" cy="3562847"/>
            </a:xfrm>
            <a:prstGeom prst="roundRect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00A7F4-1DDE-491B-8795-7EB5BF94E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3"/>
            <a:stretch/>
          </p:blipFill>
          <p:spPr>
            <a:xfrm>
              <a:off x="3266797" y="2287322"/>
              <a:ext cx="5658403" cy="3496163"/>
            </a:xfrm>
            <a:prstGeom prst="round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9FA5DB-3FE8-42AE-88E3-AC901A8983B0}"/>
              </a:ext>
            </a:extLst>
          </p:cNvPr>
          <p:cNvSpPr txBox="1"/>
          <p:nvPr/>
        </p:nvSpPr>
        <p:spPr>
          <a:xfrm>
            <a:off x="3210432" y="5862020"/>
            <a:ext cx="577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적절한 매수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매도 지점을 파악하기 위해 사용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82457F-4B1F-40C3-926D-4694D266F40C}"/>
              </a:ext>
            </a:extLst>
          </p:cNvPr>
          <p:cNvSpPr/>
          <p:nvPr/>
        </p:nvSpPr>
        <p:spPr>
          <a:xfrm>
            <a:off x="4513277" y="2650921"/>
            <a:ext cx="427839" cy="427839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FDBF53-32B9-478B-B2F0-4C475A90E387}"/>
              </a:ext>
            </a:extLst>
          </p:cNvPr>
          <p:cNvCxnSpPr>
            <a:cxnSpLocks/>
          </p:cNvCxnSpPr>
          <p:nvPr/>
        </p:nvCxnSpPr>
        <p:spPr>
          <a:xfrm flipV="1">
            <a:off x="4727196" y="3187818"/>
            <a:ext cx="0" cy="214758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3933</TotalTime>
  <Words>10120</Words>
  <Application>Microsoft Office PowerPoint</Application>
  <PresentationFormat>와이드스크린</PresentationFormat>
  <Paragraphs>1801</Paragraphs>
  <Slides>206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206</vt:i4>
      </vt:variant>
    </vt:vector>
  </HeadingPairs>
  <TitlesOfParts>
    <vt:vector size="216" baseType="lpstr">
      <vt:lpstr>Sequel Sans Semi Bold Body</vt:lpstr>
      <vt:lpstr>나눔스퀘어</vt:lpstr>
      <vt:lpstr>Sequel Sans Black Body</vt:lpstr>
      <vt:lpstr>AppleSDGothicNeoB00</vt:lpstr>
      <vt:lpstr>AppleSDGothicNeoM00</vt:lpstr>
      <vt:lpstr>Arial</vt:lpstr>
      <vt:lpstr>맑은 고딕</vt:lpstr>
      <vt:lpstr>AppleSDGothicNeoEB00</vt:lpstr>
      <vt:lpstr>AppleSDGothicNeoL00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교육 과정 소개</vt:lpstr>
      <vt:lpstr>교육 과정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보조지표를 사용하는 이유</vt:lpstr>
      <vt:lpstr>보조지표를 사용하는 이유</vt:lpstr>
      <vt:lpstr>보조지표의 이점</vt:lpstr>
      <vt:lpstr>보조지표 보는 법</vt:lpstr>
      <vt:lpstr>보조지표 보는 법</vt:lpstr>
      <vt:lpstr>보조지표의 구분</vt:lpstr>
      <vt:lpstr>추세 지표</vt:lpstr>
      <vt:lpstr>추세 지표의 종류</vt:lpstr>
      <vt:lpstr>Moving Average</vt:lpstr>
      <vt:lpstr>MACD</vt:lpstr>
      <vt:lpstr>DMI</vt:lpstr>
      <vt:lpstr>모멘텀 지표</vt:lpstr>
      <vt:lpstr>모멘텀 지표의 종류</vt:lpstr>
      <vt:lpstr>RSI</vt:lpstr>
      <vt:lpstr>스토캐스틱</vt:lpstr>
      <vt:lpstr>변동성 지표</vt:lpstr>
      <vt:lpstr>변동성 지표의 종류</vt:lpstr>
      <vt:lpstr>볼린저 밴드</vt:lpstr>
      <vt:lpstr>ATR</vt:lpstr>
      <vt:lpstr>PowerPoint 프레젠테이션</vt:lpstr>
      <vt:lpstr>PowerPoint 프레젠테이션</vt:lpstr>
      <vt:lpstr>보조지표 잘못 사용하면</vt:lpstr>
      <vt:lpstr>보조지표 잘못 사용하면</vt:lpstr>
      <vt:lpstr>보조지표 잘못 사용하면</vt:lpstr>
      <vt:lpstr>보조지표 잘못 사용하면</vt:lpstr>
      <vt:lpstr>보조지표의 한계</vt:lpstr>
      <vt:lpstr>보조지표의 한계</vt:lpstr>
      <vt:lpstr>보조지표의 한계</vt:lpstr>
      <vt:lpstr>보조지표의 한계</vt:lpstr>
      <vt:lpstr>보조지표의 한계</vt:lpstr>
      <vt:lpstr>보조지표의 한계</vt:lpstr>
      <vt:lpstr>PowerPoint 프레젠테이션</vt:lpstr>
      <vt:lpstr>PowerPoint 프레젠테이션</vt:lpstr>
      <vt:lpstr>PowerPoint 프레젠테이션</vt:lpstr>
      <vt:lpstr>트레이딩 기술</vt:lpstr>
      <vt:lpstr>추적 손절매</vt:lpstr>
      <vt:lpstr>추적 손절매</vt:lpstr>
      <vt:lpstr>추적 손절매</vt:lpstr>
      <vt:lpstr>추적 손절매</vt:lpstr>
      <vt:lpstr>추적 손절매</vt:lpstr>
      <vt:lpstr>추적 손절매</vt:lpstr>
      <vt:lpstr>추적 손절매</vt:lpstr>
      <vt:lpstr>손절폭</vt:lpstr>
      <vt:lpstr>레버리지</vt:lpstr>
      <vt:lpstr>PowerPoint 프레젠테이션</vt:lpstr>
      <vt:lpstr>PowerPoint 프레젠테이션</vt:lpstr>
      <vt:lpstr>PowerPoint 프레젠테이션</vt:lpstr>
      <vt:lpstr>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2.Sang_h</dc:creator>
  <cp:lastModifiedBy>이 상현</cp:lastModifiedBy>
  <cp:revision>74</cp:revision>
  <dcterms:created xsi:type="dcterms:W3CDTF">2023-01-09T19:00:27Z</dcterms:created>
  <dcterms:modified xsi:type="dcterms:W3CDTF">2023-01-16T05:25:07Z</dcterms:modified>
</cp:coreProperties>
</file>